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60" r:id="rId4"/>
    <p:sldId id="259" r:id="rId5"/>
    <p:sldId id="261" r:id="rId6"/>
    <p:sldId id="262" r:id="rId7"/>
    <p:sldId id="271" r:id="rId8"/>
    <p:sldId id="264" r:id="rId9"/>
    <p:sldId id="266" r:id="rId10"/>
    <p:sldId id="272" r:id="rId11"/>
    <p:sldId id="274" r:id="rId12"/>
    <p:sldId id="275" r:id="rId1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83" d="100"/>
          <a:sy n="83" d="100"/>
        </p:scale>
        <p:origin x="1450" y="7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F792E33B-FB97-4CAE-B867-1D894671D75C}" type="datetimeFigureOut">
              <a:rPr lang="en-US" smtClean="0"/>
              <a:pPr/>
              <a:t>2/19/2024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619001E-F8FE-4D25-AFAF-6EA009533A04}"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792E33B-FB97-4CAE-B867-1D894671D75C}" type="datetimeFigureOut">
              <a:rPr lang="en-US" smtClean="0"/>
              <a:pPr/>
              <a:t>2/19/2024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619001E-F8FE-4D25-AFAF-6EA009533A04}"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792E33B-FB97-4CAE-B867-1D894671D75C}" type="datetimeFigureOut">
              <a:rPr lang="en-US" smtClean="0"/>
              <a:pPr/>
              <a:t>2/19/2024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619001E-F8FE-4D25-AFAF-6EA009533A04}"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792E33B-FB97-4CAE-B867-1D894671D75C}" type="datetimeFigureOut">
              <a:rPr lang="en-US" smtClean="0"/>
              <a:pPr/>
              <a:t>2/19/2024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619001E-F8FE-4D25-AFAF-6EA009533A04}"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792E33B-FB97-4CAE-B867-1D894671D75C}" type="datetimeFigureOut">
              <a:rPr lang="en-US" smtClean="0"/>
              <a:pPr/>
              <a:t>2/19/2024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619001E-F8FE-4D25-AFAF-6EA009533A04}"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F792E33B-FB97-4CAE-B867-1D894671D75C}" type="datetimeFigureOut">
              <a:rPr lang="en-US" smtClean="0"/>
              <a:pPr/>
              <a:t>2/19/2024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619001E-F8FE-4D25-AFAF-6EA009533A04}"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F792E33B-FB97-4CAE-B867-1D894671D75C}" type="datetimeFigureOut">
              <a:rPr lang="en-US" smtClean="0"/>
              <a:pPr/>
              <a:t>2/19/2024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619001E-F8FE-4D25-AFAF-6EA009533A04}"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F792E33B-FB97-4CAE-B867-1D894671D75C}" type="datetimeFigureOut">
              <a:rPr lang="en-US" smtClean="0"/>
              <a:pPr/>
              <a:t>2/19/2024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619001E-F8FE-4D25-AFAF-6EA009533A04}"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792E33B-FB97-4CAE-B867-1D894671D75C}" type="datetimeFigureOut">
              <a:rPr lang="en-US" smtClean="0"/>
              <a:pPr/>
              <a:t>2/19/2024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619001E-F8FE-4D25-AFAF-6EA009533A04}"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792E33B-FB97-4CAE-B867-1D894671D75C}" type="datetimeFigureOut">
              <a:rPr lang="en-US" smtClean="0"/>
              <a:pPr/>
              <a:t>2/19/2024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619001E-F8FE-4D25-AFAF-6EA009533A04}"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792E33B-FB97-4CAE-B867-1D894671D75C}" type="datetimeFigureOut">
              <a:rPr lang="en-US" smtClean="0"/>
              <a:pPr/>
              <a:t>2/19/2024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619001E-F8FE-4D25-AFAF-6EA009533A04}"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792E33B-FB97-4CAE-B867-1D894671D75C}" type="datetimeFigureOut">
              <a:rPr lang="en-US" smtClean="0"/>
              <a:pPr/>
              <a:t>2/19/2024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619001E-F8FE-4D25-AFAF-6EA009533A04}"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dirty="0" smtClean="0"/>
              <a:t/>
            </a:r>
            <a:br>
              <a:rPr lang="en-US" dirty="0" smtClean="0"/>
            </a:br>
            <a:r>
              <a:rPr lang="en-US" dirty="0"/>
              <a:t/>
            </a:r>
            <a:br>
              <a:rPr lang="en-US" dirty="0"/>
            </a:br>
            <a:r>
              <a:rPr lang="sr-Latn-RS" dirty="0" smtClean="0">
                <a:latin typeface="Arial" panose="020B0604020202020204" pitchFamily="34" charset="0"/>
                <a:cs typeface="Arial" panose="020B0604020202020204" pitchFamily="34" charset="0"/>
              </a:rPr>
              <a:t>Systemic adverse reactions to local anesthetics</a:t>
            </a:r>
            <a:endParaRPr lang="en-US" sz="4000" dirty="0">
              <a:latin typeface="Arial" pitchFamily="34" charset="0"/>
              <a:cs typeface="Arial" pitchFamily="34" charset="0"/>
            </a:endParaRPr>
          </a:p>
        </p:txBody>
      </p:sp>
      <p:sp>
        <p:nvSpPr>
          <p:cNvPr id="3" name="Subtitle 2"/>
          <p:cNvSpPr>
            <a:spLocks noGrp="1"/>
          </p:cNvSpPr>
          <p:nvPr>
            <p:ph type="subTitle" idx="1"/>
          </p:nvPr>
        </p:nvSpPr>
        <p:spPr>
          <a:xfrm>
            <a:off x="1357290" y="4643446"/>
            <a:ext cx="6400800" cy="1752600"/>
          </a:xfrm>
        </p:spPr>
        <p:txBody>
          <a:bodyPr>
            <a:normAutofit fontScale="47500" lnSpcReduction="20000"/>
          </a:bodyPr>
          <a:lstStyle/>
          <a:p>
            <a:endParaRPr lang="en-US" dirty="0" smtClean="0"/>
          </a:p>
          <a:p>
            <a:endParaRPr lang="en-US" dirty="0"/>
          </a:p>
          <a:p>
            <a:endParaRPr lang="en-US" dirty="0" smtClean="0">
              <a:solidFill>
                <a:schemeClr val="tx1"/>
              </a:solidFill>
            </a:endParaRPr>
          </a:p>
          <a:p>
            <a:endParaRPr lang="en-US" dirty="0">
              <a:solidFill>
                <a:schemeClr val="tx1"/>
              </a:solidFill>
            </a:endParaRPr>
          </a:p>
          <a:p>
            <a:r>
              <a:rPr lang="en-US" sz="4400" dirty="0" err="1" smtClean="0">
                <a:solidFill>
                  <a:schemeClr val="tx1"/>
                </a:solidFill>
                <a:latin typeface="Arial" pitchFamily="34" charset="0"/>
                <a:cs typeface="Arial" pitchFamily="34" charset="0"/>
              </a:rPr>
              <a:t>Pavle</a:t>
            </a:r>
            <a:r>
              <a:rPr lang="en-US" sz="4400" dirty="0" smtClean="0">
                <a:solidFill>
                  <a:schemeClr val="tx1"/>
                </a:solidFill>
                <a:latin typeface="Arial" pitchFamily="34" charset="0"/>
                <a:cs typeface="Arial" pitchFamily="34" charset="0"/>
              </a:rPr>
              <a:t> </a:t>
            </a:r>
            <a:r>
              <a:rPr lang="en-US" sz="4400" dirty="0" err="1" smtClean="0">
                <a:solidFill>
                  <a:schemeClr val="tx1"/>
                </a:solidFill>
                <a:latin typeface="Arial" pitchFamily="34" charset="0"/>
                <a:cs typeface="Arial" pitchFamily="34" charset="0"/>
              </a:rPr>
              <a:t>Milanovi</a:t>
            </a:r>
            <a:r>
              <a:rPr lang="sr-Latn-RS" sz="4400" dirty="0" smtClean="0">
                <a:solidFill>
                  <a:schemeClr val="tx1"/>
                </a:solidFill>
                <a:latin typeface="Arial" pitchFamily="34" charset="0"/>
                <a:cs typeface="Arial" pitchFamily="34" charset="0"/>
              </a:rPr>
              <a:t>ć </a:t>
            </a:r>
          </a:p>
          <a:p>
            <a:r>
              <a:rPr lang="sr-Latn-RS" sz="4400" dirty="0" smtClean="0">
                <a:solidFill>
                  <a:schemeClr val="tx1"/>
                </a:solidFill>
                <a:latin typeface="Arial" pitchFamily="34" charset="0"/>
                <a:cs typeface="Arial" pitchFamily="34" charset="0"/>
              </a:rPr>
              <a:t>Teaching Associate</a:t>
            </a:r>
            <a:endParaRPr lang="en-US" sz="4400" dirty="0">
              <a:solidFill>
                <a:schemeClr val="tx1"/>
              </a:solidFill>
              <a:latin typeface="Arial" pitchFamily="34" charset="0"/>
              <a:cs typeface="Arial" pitchFamily="34" charset="0"/>
            </a:endParaRPr>
          </a:p>
        </p:txBody>
      </p:sp>
      <p:pic>
        <p:nvPicPr>
          <p:cNvPr id="4" name="Picture 3" descr="images.png"/>
          <p:cNvPicPr>
            <a:picLocks noChangeAspect="1"/>
          </p:cNvPicPr>
          <p:nvPr/>
        </p:nvPicPr>
        <p:blipFill>
          <a:blip r:embed="rId2"/>
          <a:stretch>
            <a:fillRect/>
          </a:stretch>
        </p:blipFill>
        <p:spPr>
          <a:xfrm>
            <a:off x="2857488" y="0"/>
            <a:ext cx="1428760" cy="2118161"/>
          </a:xfrm>
          <a:prstGeom prst="rect">
            <a:avLst/>
          </a:prstGeom>
        </p:spPr>
      </p:pic>
      <p:pic>
        <p:nvPicPr>
          <p:cNvPr id="5" name="Picture 4" descr="преузимање.png"/>
          <p:cNvPicPr>
            <a:picLocks noChangeAspect="1"/>
          </p:cNvPicPr>
          <p:nvPr/>
        </p:nvPicPr>
        <p:blipFill>
          <a:blip r:embed="rId3"/>
          <a:stretch>
            <a:fillRect/>
          </a:stretch>
        </p:blipFill>
        <p:spPr>
          <a:xfrm>
            <a:off x="4286248" y="214290"/>
            <a:ext cx="1643074" cy="1982642"/>
          </a:xfrm>
          <a:prstGeom prst="rect">
            <a:avLst/>
          </a:prstGeom>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Content Placeholder 1"/>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619672" y="548680"/>
            <a:ext cx="6030930" cy="4656438"/>
          </a:xfrm>
        </p:spPr>
      </p:pic>
      <p:sp>
        <p:nvSpPr>
          <p:cNvPr id="4" name="Rectangle 3"/>
          <p:cNvSpPr/>
          <p:nvPr/>
        </p:nvSpPr>
        <p:spPr>
          <a:xfrm>
            <a:off x="1691680" y="5301208"/>
            <a:ext cx="6048672" cy="646331"/>
          </a:xfrm>
          <a:prstGeom prst="rect">
            <a:avLst/>
          </a:prstGeom>
        </p:spPr>
        <p:txBody>
          <a:bodyPr wrap="square">
            <a:spAutoFit/>
          </a:bodyPr>
          <a:lstStyle/>
          <a:p>
            <a:r>
              <a:rPr lang="en-US" dirty="0">
                <a:latin typeface="Arial" panose="020B0604020202020204" pitchFamily="34" charset="0"/>
                <a:cs typeface="Arial" panose="020B0604020202020204" pitchFamily="34" charset="0"/>
              </a:rPr>
              <a:t>Approximately 5 min after needle insertion,</a:t>
            </a:r>
            <a:r>
              <a:rPr lang="sr-Latn-RS" dirty="0">
                <a:latin typeface="Arial" panose="020B0604020202020204" pitchFamily="34" charset="0"/>
                <a:cs typeface="Arial" panose="020B0604020202020204" pitchFamily="34" charset="0"/>
              </a:rPr>
              <a:t> </a:t>
            </a:r>
            <a:r>
              <a:rPr lang="en-US" dirty="0">
                <a:latin typeface="Arial" panose="020B0604020202020204" pitchFamily="34" charset="0"/>
                <a:cs typeface="Arial" panose="020B0604020202020204" pitchFamily="34" charset="0"/>
              </a:rPr>
              <a:t>a large swelling developed in the right cheek.</a:t>
            </a:r>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marL="0" indent="0">
              <a:buNone/>
            </a:pPr>
            <a:r>
              <a:rPr lang="en-US" dirty="0"/>
              <a:t>Sodium dipyrone (1 g every 6 h for 24 h) and contrast therapy (cold/heat) were immediately administered. </a:t>
            </a:r>
            <a:r>
              <a:rPr lang="en-US" dirty="0" err="1"/>
              <a:t>Nimesulide</a:t>
            </a:r>
            <a:r>
              <a:rPr lang="en-US" dirty="0"/>
              <a:t> (100 mg) was prescribed every 12 h for 3 </a:t>
            </a:r>
            <a:r>
              <a:rPr lang="en-US" dirty="0" smtClean="0"/>
              <a:t>d</a:t>
            </a:r>
            <a:r>
              <a:rPr lang="sr-Latn-RS" dirty="0"/>
              <a:t>.</a:t>
            </a:r>
            <a:endParaRPr lang="en-US"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6" name="Content Placeholder 5"/>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096979" y="1772816"/>
            <a:ext cx="6950042" cy="2796782"/>
          </a:xfrm>
        </p:spPr>
      </p:pic>
      <p:sp>
        <p:nvSpPr>
          <p:cNvPr id="7" name="Rectangle 6"/>
          <p:cNvSpPr/>
          <p:nvPr/>
        </p:nvSpPr>
        <p:spPr>
          <a:xfrm>
            <a:off x="1547664" y="4797152"/>
            <a:ext cx="5976664" cy="923330"/>
          </a:xfrm>
          <a:prstGeom prst="rect">
            <a:avLst/>
          </a:prstGeom>
        </p:spPr>
        <p:txBody>
          <a:bodyPr wrap="square">
            <a:spAutoFit/>
          </a:bodyPr>
          <a:lstStyle/>
          <a:p>
            <a:r>
              <a:rPr lang="en-US" dirty="0"/>
              <a:t>Evolution of the hematoma from 24 h to 28 d after anesthesia. The dashed red line indicates the original contour of the face.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00034" y="1071546"/>
            <a:ext cx="8229600" cy="4525963"/>
          </a:xfrm>
        </p:spPr>
        <p:txBody>
          <a:bodyPr>
            <a:normAutofit/>
          </a:bodyPr>
          <a:lstStyle/>
          <a:p>
            <a:pPr>
              <a:buNone/>
            </a:pPr>
            <a:r>
              <a:rPr lang="sr-Latn-RS" sz="2800" dirty="0" smtClean="0">
                <a:latin typeface="Arial" pitchFamily="34" charset="0"/>
                <a:cs typeface="Arial" pitchFamily="34" charset="0"/>
              </a:rPr>
              <a:t>Local anesthetics are medications used to temporarily block nerve signals in a specific area of the body, resulting in loss of sensation or pain relief in that region. They are commonly used in medical and dental procedures, allowing the patient to undergo the procedure without experiencing diskomfort or pain.</a:t>
            </a:r>
            <a:endParaRPr lang="en-US" sz="2800"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28596" y="357166"/>
            <a:ext cx="8229600" cy="6286544"/>
          </a:xfrm>
        </p:spPr>
        <p:txBody>
          <a:bodyPr>
            <a:normAutofit/>
          </a:bodyPr>
          <a:lstStyle/>
          <a:p>
            <a:pPr algn="ctr">
              <a:buNone/>
            </a:pPr>
            <a:r>
              <a:rPr lang="sr-Latn-RS" sz="2400" dirty="0" smtClean="0">
                <a:latin typeface="Arial" pitchFamily="34" charset="0"/>
                <a:cs typeface="Arial" pitchFamily="34" charset="0"/>
              </a:rPr>
              <a:t>T</a:t>
            </a:r>
            <a:r>
              <a:rPr lang="en-US" sz="2400" dirty="0" err="1" smtClean="0">
                <a:latin typeface="Arial" pitchFamily="34" charset="0"/>
                <a:cs typeface="Arial" pitchFamily="34" charset="0"/>
              </a:rPr>
              <a:t>ypes</a:t>
            </a:r>
            <a:r>
              <a:rPr lang="en-US" sz="2400" dirty="0" smtClean="0">
                <a:latin typeface="Arial" pitchFamily="34" charset="0"/>
                <a:cs typeface="Arial" pitchFamily="34" charset="0"/>
              </a:rPr>
              <a:t> of Local Anesthetics</a:t>
            </a:r>
            <a:endParaRPr lang="sr-Latn-RS" sz="2400" dirty="0" smtClean="0">
              <a:latin typeface="Arial" pitchFamily="34" charset="0"/>
              <a:cs typeface="Arial" pitchFamily="34" charset="0"/>
            </a:endParaRPr>
          </a:p>
          <a:p>
            <a:pPr algn="ctr">
              <a:buNone/>
            </a:pPr>
            <a:endParaRPr lang="sr-Latn-RS" sz="2400" dirty="0" smtClean="0">
              <a:latin typeface="Arial" pitchFamily="34" charset="0"/>
              <a:cs typeface="Arial" pitchFamily="34" charset="0"/>
            </a:endParaRPr>
          </a:p>
          <a:p>
            <a:pPr>
              <a:buNone/>
            </a:pPr>
            <a:r>
              <a:rPr lang="en-US" sz="1800" dirty="0" smtClean="0">
                <a:latin typeface="Arial" pitchFamily="34" charset="0"/>
                <a:cs typeface="Arial" pitchFamily="34" charset="0"/>
              </a:rPr>
              <a:t> The most commonly used local anesthetics in dentistry belong to the amide and ester groups. Amide-based local anesthetics such </a:t>
            </a:r>
            <a:r>
              <a:rPr lang="en-US" sz="1800" dirty="0" smtClean="0">
                <a:latin typeface="Arial" pitchFamily="34" charset="0"/>
                <a:cs typeface="Arial" pitchFamily="34" charset="0"/>
              </a:rPr>
              <a:t>as lidocaine</a:t>
            </a:r>
            <a:r>
              <a:rPr lang="en-US" sz="1800" dirty="0" smtClean="0">
                <a:latin typeface="Arial" pitchFamily="34" charset="0"/>
                <a:cs typeface="Arial" pitchFamily="34" charset="0"/>
              </a:rPr>
              <a:t>, </a:t>
            </a:r>
            <a:r>
              <a:rPr lang="en-US" sz="1800" dirty="0" err="1" smtClean="0">
                <a:latin typeface="Arial" pitchFamily="34" charset="0"/>
                <a:cs typeface="Arial" pitchFamily="34" charset="0"/>
              </a:rPr>
              <a:t>mepivacaine</a:t>
            </a:r>
            <a:r>
              <a:rPr lang="en-US" sz="1800" dirty="0" smtClean="0">
                <a:latin typeface="Arial" pitchFamily="34" charset="0"/>
                <a:cs typeface="Arial" pitchFamily="34" charset="0"/>
              </a:rPr>
              <a:t>, and </a:t>
            </a:r>
            <a:r>
              <a:rPr lang="en-US" sz="1800" dirty="0" err="1" smtClean="0">
                <a:latin typeface="Arial" pitchFamily="34" charset="0"/>
                <a:cs typeface="Arial" pitchFamily="34" charset="0"/>
              </a:rPr>
              <a:t>prilocaine</a:t>
            </a:r>
            <a:r>
              <a:rPr lang="en-US" sz="1800" dirty="0" smtClean="0">
                <a:latin typeface="Arial" pitchFamily="34" charset="0"/>
                <a:cs typeface="Arial" pitchFamily="34" charset="0"/>
              </a:rPr>
              <a:t> </a:t>
            </a:r>
            <a:r>
              <a:rPr lang="en-US" sz="1800" dirty="0" smtClean="0">
                <a:latin typeface="Arial" pitchFamily="34" charset="0"/>
                <a:cs typeface="Arial" pitchFamily="34" charset="0"/>
              </a:rPr>
              <a:t>are widely used due to their effectiveness and low allergenic potential. Ester-based local anesthetics like procaine are less commonly used in modern dentistry due to their higher allergenic potential and shorter duration of action.</a:t>
            </a:r>
            <a:endParaRPr lang="en-US" sz="1800" dirty="0">
              <a:latin typeface="Arial" pitchFamily="34" charset="0"/>
              <a:cs typeface="Arial" pitchFamily="34" charset="0"/>
            </a:endParaRPr>
          </a:p>
        </p:txBody>
      </p:sp>
      <p:pic>
        <p:nvPicPr>
          <p:cNvPr id="15362" name="Picture 2" descr="Local Anesthetics: Introduction and History, Mechanism of Action, Chemical  Structure"/>
          <p:cNvPicPr>
            <a:picLocks noChangeAspect="1" noChangeArrowheads="1"/>
          </p:cNvPicPr>
          <p:nvPr/>
        </p:nvPicPr>
        <p:blipFill>
          <a:blip r:embed="rId2"/>
          <a:srcRect/>
          <a:stretch>
            <a:fillRect/>
          </a:stretch>
        </p:blipFill>
        <p:spPr bwMode="auto">
          <a:xfrm>
            <a:off x="1785918" y="3236469"/>
            <a:ext cx="4572032" cy="3621531"/>
          </a:xfrm>
          <a:prstGeom prst="rect">
            <a:avLst/>
          </a:prstGeom>
          <a:noFill/>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57158" y="0"/>
            <a:ext cx="8229600" cy="6572272"/>
          </a:xfrm>
        </p:spPr>
        <p:txBody>
          <a:bodyPr>
            <a:noAutofit/>
          </a:bodyPr>
          <a:lstStyle/>
          <a:p>
            <a:pPr algn="ctr">
              <a:buNone/>
            </a:pPr>
            <a:endParaRPr lang="sr-Latn-RS" sz="2400" dirty="0" smtClean="0">
              <a:latin typeface="Arial" pitchFamily="34" charset="0"/>
              <a:cs typeface="Arial" pitchFamily="34" charset="0"/>
            </a:endParaRPr>
          </a:p>
          <a:p>
            <a:pPr algn="ctr">
              <a:buNone/>
            </a:pPr>
            <a:r>
              <a:rPr lang="en-US" sz="2400" dirty="0" smtClean="0">
                <a:latin typeface="Arial" pitchFamily="34" charset="0"/>
                <a:cs typeface="Arial" pitchFamily="34" charset="0"/>
              </a:rPr>
              <a:t>Mechanism of Action</a:t>
            </a:r>
            <a:endParaRPr lang="sr-Latn-RS" sz="2400" dirty="0" smtClean="0">
              <a:latin typeface="Arial" pitchFamily="34" charset="0"/>
              <a:cs typeface="Arial" pitchFamily="34" charset="0"/>
            </a:endParaRPr>
          </a:p>
          <a:p>
            <a:pPr>
              <a:buNone/>
            </a:pPr>
            <a:r>
              <a:rPr lang="en-US" sz="2400" dirty="0" smtClean="0">
                <a:latin typeface="Arial" pitchFamily="34" charset="0"/>
                <a:cs typeface="Arial" pitchFamily="34" charset="0"/>
              </a:rPr>
              <a:t>Local anesthetics work by blocking the generation and conduction of nerve impulses by inhibiting sodium influx through voltage-gated sodium channels in nerve fibers. This prevents the transmission of pain signals from reaching the brain, leading to temporary loss of sensation in the target area. </a:t>
            </a:r>
            <a:endParaRPr lang="sr-Latn-RS" sz="2400" dirty="0" smtClean="0">
              <a:latin typeface="Arial" pitchFamily="34" charset="0"/>
              <a:cs typeface="Arial" pitchFamily="34" charset="0"/>
            </a:endParaRPr>
          </a:p>
          <a:p>
            <a:pPr>
              <a:buNone/>
            </a:pPr>
            <a:endParaRPr lang="sr-Latn-RS" sz="2400" dirty="0" smtClean="0">
              <a:latin typeface="Arial" pitchFamily="34" charset="0"/>
              <a:cs typeface="Arial" pitchFamily="34" charset="0"/>
            </a:endParaRPr>
          </a:p>
          <a:p>
            <a:pPr algn="ctr">
              <a:buNone/>
            </a:pPr>
            <a:r>
              <a:rPr lang="en-US" sz="2400" dirty="0" smtClean="0">
                <a:latin typeface="Arial" pitchFamily="34" charset="0"/>
                <a:cs typeface="Arial" pitchFamily="34" charset="0"/>
              </a:rPr>
              <a:t>Administration</a:t>
            </a:r>
            <a:endParaRPr lang="sr-Latn-RS" sz="2400" dirty="0" smtClean="0">
              <a:latin typeface="Arial" pitchFamily="34" charset="0"/>
              <a:cs typeface="Arial" pitchFamily="34" charset="0"/>
            </a:endParaRPr>
          </a:p>
          <a:p>
            <a:pPr>
              <a:buNone/>
            </a:pPr>
            <a:r>
              <a:rPr lang="en-US" sz="2400" dirty="0" smtClean="0">
                <a:latin typeface="Arial" pitchFamily="34" charset="0"/>
                <a:cs typeface="Arial" pitchFamily="34" charset="0"/>
              </a:rPr>
              <a:t> Local anesthetics in dentistry are typically administered via infiltration (injection directly into the tissue around the tooth) or regional nerve blocks (injection near a nerve that supplies sensation to a specific area of the mouth). The choice of administration technique depends on the location and type of dental procedure being performed. </a:t>
            </a:r>
            <a:endParaRPr lang="sr-Latn-RS" sz="2400" dirty="0" smtClean="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28596" y="285728"/>
            <a:ext cx="8229600" cy="4714908"/>
          </a:xfrm>
        </p:spPr>
        <p:txBody>
          <a:bodyPr>
            <a:normAutofit/>
          </a:bodyPr>
          <a:lstStyle/>
          <a:p>
            <a:pPr algn="ctr">
              <a:buNone/>
            </a:pPr>
            <a:r>
              <a:rPr lang="en-US" sz="2400" dirty="0" smtClean="0">
                <a:latin typeface="Arial" pitchFamily="34" charset="0"/>
                <a:cs typeface="Arial" pitchFamily="34" charset="0"/>
              </a:rPr>
              <a:t>Duration of Action</a:t>
            </a:r>
            <a:endParaRPr lang="sr-Latn-RS" sz="2400" dirty="0" smtClean="0">
              <a:latin typeface="Arial" pitchFamily="34" charset="0"/>
              <a:cs typeface="Arial" pitchFamily="34" charset="0"/>
            </a:endParaRPr>
          </a:p>
          <a:p>
            <a:pPr>
              <a:buNone/>
            </a:pPr>
            <a:r>
              <a:rPr lang="en-US" sz="2400" dirty="0" smtClean="0">
                <a:latin typeface="Arial" pitchFamily="34" charset="0"/>
                <a:cs typeface="Arial" pitchFamily="34" charset="0"/>
              </a:rPr>
              <a:t>The duration of action of local anesthetics varies depending on factors such as the type of anesthetic used, the vasoconstrictor added (such as epinephrine), and individual patient factors. </a:t>
            </a:r>
            <a:r>
              <a:rPr lang="en-US" sz="2400" dirty="0" err="1" smtClean="0">
                <a:latin typeface="Arial" pitchFamily="34" charset="0"/>
                <a:cs typeface="Arial" pitchFamily="34" charset="0"/>
              </a:rPr>
              <a:t>Lidocaine</a:t>
            </a:r>
            <a:r>
              <a:rPr lang="en-US" sz="2400" dirty="0" smtClean="0">
                <a:latin typeface="Arial" pitchFamily="34" charset="0"/>
                <a:cs typeface="Arial" pitchFamily="34" charset="0"/>
              </a:rPr>
              <a:t> with epinephrine, for example, provides longer duration of anesthesia compared to </a:t>
            </a:r>
            <a:r>
              <a:rPr lang="en-US" sz="2400" dirty="0" err="1" smtClean="0">
                <a:latin typeface="Arial" pitchFamily="34" charset="0"/>
                <a:cs typeface="Arial" pitchFamily="34" charset="0"/>
              </a:rPr>
              <a:t>lidocaine</a:t>
            </a:r>
            <a:r>
              <a:rPr lang="en-US" sz="2400" dirty="0" smtClean="0">
                <a:latin typeface="Arial" pitchFamily="34" charset="0"/>
                <a:cs typeface="Arial" pitchFamily="34" charset="0"/>
              </a:rPr>
              <a:t> alone. </a:t>
            </a:r>
            <a:endParaRPr lang="sr-Latn-RS" sz="2400" dirty="0" smtClean="0">
              <a:latin typeface="Arial" pitchFamily="34" charset="0"/>
              <a:cs typeface="Arial" pitchFamily="34" charset="0"/>
            </a:endParaRPr>
          </a:p>
          <a:p>
            <a:pPr>
              <a:buNone/>
            </a:pPr>
            <a:endParaRPr lang="en-US" sz="2400" dirty="0">
              <a:latin typeface="Arial" pitchFamily="34" charset="0"/>
              <a:cs typeface="Arial" pitchFamily="34" charset="0"/>
            </a:endParaRPr>
          </a:p>
        </p:txBody>
      </p:sp>
      <p:sp>
        <p:nvSpPr>
          <p:cNvPr id="19460" name="AutoShape 4" descr="7 Signs Your Mouth Sore is Something Serious"/>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19462" name="AutoShape 6" descr="7 Signs Your Mouth Sore is Something Serious"/>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19464" name="AutoShape 8" descr="7 Signs Your Mouth Sore is Something Serious"/>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19466" name="AutoShape 10" descr="Mouth Ulcer - Causes, symptoms, Treatment &amp; cure - Museum Dental Center"/>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19468" name="AutoShape 12" descr="Mouth Ulcer - Causes, symptoms, Treatment &amp; cure - Museum Dental Center"/>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19470" name="AutoShape 14" descr="Painful ulcers in mouth | MDedge Family Medicine"/>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19472" name="AutoShape 16" descr="Painful ulcers in mouth | MDedge Family Medicine"/>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19474" name="AutoShape 18" descr="Mouth Ulcer - Causes, symptoms, Treatment &amp; cure - Museum Dental Center"/>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19476" name="AutoShape 20" descr="Mouth Ulcer - Causes, symptoms, Treatment &amp; cure - Museum Dental Center"/>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57158" y="285728"/>
            <a:ext cx="8229600" cy="6215106"/>
          </a:xfrm>
        </p:spPr>
        <p:txBody>
          <a:bodyPr>
            <a:noAutofit/>
          </a:bodyPr>
          <a:lstStyle/>
          <a:p>
            <a:pPr algn="ctr">
              <a:buNone/>
            </a:pPr>
            <a:r>
              <a:rPr lang="sr-Latn-RS" sz="2400" dirty="0" smtClean="0">
                <a:latin typeface="Arial" pitchFamily="34" charset="0"/>
                <a:cs typeface="Arial" pitchFamily="34" charset="0"/>
              </a:rPr>
              <a:t>S</a:t>
            </a:r>
            <a:r>
              <a:rPr lang="en-US" sz="2400" dirty="0" err="1" smtClean="0">
                <a:latin typeface="Arial" pitchFamily="34" charset="0"/>
                <a:cs typeface="Arial" pitchFamily="34" charset="0"/>
              </a:rPr>
              <a:t>ide</a:t>
            </a:r>
            <a:r>
              <a:rPr lang="en-US" sz="2400" dirty="0" smtClean="0">
                <a:latin typeface="Arial" pitchFamily="34" charset="0"/>
                <a:cs typeface="Arial" pitchFamily="34" charset="0"/>
              </a:rPr>
              <a:t> effects and adverse reactions associated with local anesthetics</a:t>
            </a:r>
            <a:endParaRPr lang="sr-Latn-RS" sz="2400" dirty="0" smtClean="0">
              <a:latin typeface="Arial" pitchFamily="34" charset="0"/>
              <a:cs typeface="Arial" pitchFamily="34" charset="0"/>
            </a:endParaRPr>
          </a:p>
          <a:p>
            <a:pPr algn="ctr">
              <a:buNone/>
            </a:pPr>
            <a:endParaRPr lang="sr-Latn-RS" sz="2400" dirty="0" smtClean="0">
              <a:latin typeface="Arial" pitchFamily="34" charset="0"/>
              <a:cs typeface="Arial" pitchFamily="34" charset="0"/>
            </a:endParaRPr>
          </a:p>
          <a:p>
            <a:pPr algn="just">
              <a:buNone/>
            </a:pPr>
            <a:r>
              <a:rPr lang="en-US" sz="2000" b="1" dirty="0" smtClean="0">
                <a:latin typeface="Arial" pitchFamily="34" charset="0"/>
                <a:cs typeface="Arial" pitchFamily="34" charset="0"/>
              </a:rPr>
              <a:t>Allergic Reactions</a:t>
            </a:r>
            <a:r>
              <a:rPr lang="sr-Latn-RS" sz="2000" dirty="0" smtClean="0">
                <a:latin typeface="Arial" pitchFamily="34" charset="0"/>
                <a:cs typeface="Arial" pitchFamily="34" charset="0"/>
              </a:rPr>
              <a:t> – </a:t>
            </a:r>
            <a:r>
              <a:rPr lang="en-US" sz="2000" dirty="0" smtClean="0">
                <a:latin typeface="Arial" pitchFamily="34" charset="0"/>
                <a:cs typeface="Arial" pitchFamily="34" charset="0"/>
              </a:rPr>
              <a:t> Some individuals may experience allergic reactions to local anesthetics, which can range from mild itching and skin rashes to severe allergic reactions such as anaphylaxis. Allergic reactions are more common with ester-based local anesthetics compared to amide-based ones. </a:t>
            </a:r>
            <a:endParaRPr lang="sr-Latn-RS" sz="2000" dirty="0" smtClean="0">
              <a:latin typeface="Arial" pitchFamily="34" charset="0"/>
              <a:cs typeface="Arial" pitchFamily="34" charset="0"/>
            </a:endParaRPr>
          </a:p>
          <a:p>
            <a:pPr algn="just">
              <a:buNone/>
            </a:pPr>
            <a:r>
              <a:rPr lang="en-US" sz="2000" b="1" dirty="0" smtClean="0">
                <a:latin typeface="Arial" pitchFamily="34" charset="0"/>
                <a:cs typeface="Arial" pitchFamily="34" charset="0"/>
              </a:rPr>
              <a:t>Injection Site Reactions</a:t>
            </a:r>
            <a:r>
              <a:rPr lang="sr-Latn-RS" sz="2000" dirty="0" smtClean="0">
                <a:latin typeface="Arial" pitchFamily="34" charset="0"/>
                <a:cs typeface="Arial" pitchFamily="34" charset="0"/>
              </a:rPr>
              <a:t> –</a:t>
            </a:r>
            <a:r>
              <a:rPr lang="en-US" sz="2000" dirty="0" smtClean="0">
                <a:latin typeface="Arial" pitchFamily="34" charset="0"/>
                <a:cs typeface="Arial" pitchFamily="34" charset="0"/>
              </a:rPr>
              <a:t> Localized reactions at the injection site are common and may include redness, swelling, bruising, and tenderness. These reactions are usually mild and resolve on their own shortly after the procedure. </a:t>
            </a:r>
            <a:endParaRPr lang="sr-Latn-RS" sz="2000" dirty="0" smtClean="0">
              <a:latin typeface="Arial" pitchFamily="34" charset="0"/>
              <a:cs typeface="Arial" pitchFamily="34" charset="0"/>
            </a:endParaRPr>
          </a:p>
          <a:p>
            <a:pPr algn="just">
              <a:buNone/>
            </a:pPr>
            <a:r>
              <a:rPr lang="en-US" sz="2000" b="1" dirty="0" smtClean="0">
                <a:latin typeface="Arial" pitchFamily="34" charset="0"/>
                <a:cs typeface="Arial" pitchFamily="34" charset="0"/>
              </a:rPr>
              <a:t>Nerve Damage</a:t>
            </a:r>
            <a:r>
              <a:rPr lang="sr-Latn-RS" sz="2000" dirty="0" smtClean="0">
                <a:latin typeface="Arial" pitchFamily="34" charset="0"/>
                <a:cs typeface="Arial" pitchFamily="34" charset="0"/>
              </a:rPr>
              <a:t> – </a:t>
            </a:r>
            <a:r>
              <a:rPr lang="en-US" sz="2000" dirty="0" smtClean="0">
                <a:latin typeface="Arial" pitchFamily="34" charset="0"/>
                <a:cs typeface="Arial" pitchFamily="34" charset="0"/>
              </a:rPr>
              <a:t>In rare cases, local anesthetic injections can cause nerve damage, leading to temporary or permanent numbness, tingling, weakness, or loss of sensation in the affected area. Nerve damage is more likely to occur with improper injection technique or injections near nerves. </a:t>
            </a:r>
            <a:endParaRPr lang="sr-Latn-RS" sz="2000" dirty="0" smtClean="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28596" y="285728"/>
            <a:ext cx="8229600" cy="6143668"/>
          </a:xfrm>
        </p:spPr>
        <p:txBody>
          <a:bodyPr>
            <a:normAutofit/>
          </a:bodyPr>
          <a:lstStyle/>
          <a:p>
            <a:pPr>
              <a:buNone/>
            </a:pPr>
            <a:r>
              <a:rPr lang="sr-Latn-RS" sz="2400" dirty="0" smtClean="0"/>
              <a:t>     </a:t>
            </a:r>
            <a:endParaRPr lang="en-US" sz="2400" dirty="0">
              <a:latin typeface="Arial" pitchFamily="34" charset="0"/>
              <a:cs typeface="Arial" pitchFamily="34" charset="0"/>
            </a:endParaRPr>
          </a:p>
        </p:txBody>
      </p:sp>
      <p:sp>
        <p:nvSpPr>
          <p:cNvPr id="17410" name="AutoShape 2" descr="EVERYTHING YOU NEED TO KNOW TO PREVENT AND FIGHT XEROSTOMIA (AKA DRY MOUTH)  - DENTAID Expertise"/>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17412" name="AutoShape 4" descr="EVERYTHING YOU NEED TO KNOW TO PREVENT AND FIGHT XEROSTOMIA (AKA DRY MOUTH)  - DENTAID Expertise"/>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7" name="Rectangle 6"/>
          <p:cNvSpPr/>
          <p:nvPr/>
        </p:nvSpPr>
        <p:spPr>
          <a:xfrm>
            <a:off x="0" y="714356"/>
            <a:ext cx="8858280" cy="3785652"/>
          </a:xfrm>
          <a:prstGeom prst="rect">
            <a:avLst/>
          </a:prstGeom>
        </p:spPr>
        <p:txBody>
          <a:bodyPr wrap="square">
            <a:spAutoFit/>
          </a:bodyPr>
          <a:lstStyle/>
          <a:p>
            <a:pPr algn="just">
              <a:buNone/>
            </a:pPr>
            <a:r>
              <a:rPr lang="en-US" sz="2000" b="1" dirty="0" smtClean="0">
                <a:latin typeface="Arial" pitchFamily="34" charset="0"/>
                <a:cs typeface="Arial" pitchFamily="34" charset="0"/>
              </a:rPr>
              <a:t>Systemic Toxicity</a:t>
            </a:r>
            <a:r>
              <a:rPr lang="sr-Latn-RS" sz="2000" dirty="0" smtClean="0">
                <a:latin typeface="Arial" pitchFamily="34" charset="0"/>
                <a:cs typeface="Arial" pitchFamily="34" charset="0"/>
              </a:rPr>
              <a:t> – </a:t>
            </a:r>
            <a:r>
              <a:rPr lang="en-US" sz="2000" dirty="0" smtClean="0">
                <a:latin typeface="Arial" pitchFamily="34" charset="0"/>
                <a:cs typeface="Arial" pitchFamily="34" charset="0"/>
              </a:rPr>
              <a:t>Systemic toxicity can occur if excessive amounts of local anesthetic are absorbed into the bloodstream. Symptoms of systemic toxicity include dizziness, lightheadedness, confusion, blurred vision, tremors, seizures, and cardiac arrhythmias. Systemic toxicity is more common with ester-based local anesthetics. </a:t>
            </a:r>
            <a:endParaRPr lang="sr-Latn-RS" sz="2000" dirty="0" smtClean="0">
              <a:latin typeface="Arial" pitchFamily="34" charset="0"/>
              <a:cs typeface="Arial" pitchFamily="34" charset="0"/>
            </a:endParaRPr>
          </a:p>
          <a:p>
            <a:pPr algn="just">
              <a:buNone/>
            </a:pPr>
            <a:endParaRPr lang="sr-Latn-RS" sz="2000" dirty="0" smtClean="0">
              <a:latin typeface="Arial" pitchFamily="34" charset="0"/>
              <a:cs typeface="Arial" pitchFamily="34" charset="0"/>
            </a:endParaRPr>
          </a:p>
          <a:p>
            <a:pPr algn="just">
              <a:buNone/>
            </a:pPr>
            <a:r>
              <a:rPr lang="en-US" sz="2000" b="1" dirty="0" err="1" smtClean="0">
                <a:latin typeface="Arial" pitchFamily="34" charset="0"/>
                <a:cs typeface="Arial" pitchFamily="34" charset="0"/>
              </a:rPr>
              <a:t>Methemoglobinemia</a:t>
            </a:r>
            <a:r>
              <a:rPr lang="sr-Latn-RS" sz="2000" b="1" dirty="0" smtClean="0">
                <a:latin typeface="Arial" pitchFamily="34" charset="0"/>
                <a:cs typeface="Arial" pitchFamily="34" charset="0"/>
              </a:rPr>
              <a:t> </a:t>
            </a:r>
            <a:r>
              <a:rPr lang="sr-Latn-RS" sz="2000" dirty="0" smtClean="0">
                <a:latin typeface="Arial" pitchFamily="34" charset="0"/>
                <a:cs typeface="Arial" pitchFamily="34" charset="0"/>
              </a:rPr>
              <a:t>–</a:t>
            </a:r>
            <a:r>
              <a:rPr lang="en-US" sz="2000" dirty="0" smtClean="0">
                <a:latin typeface="Arial" pitchFamily="34" charset="0"/>
                <a:cs typeface="Arial" pitchFamily="34" charset="0"/>
              </a:rPr>
              <a:t> Some local anesthetics, such as </a:t>
            </a:r>
            <a:r>
              <a:rPr lang="en-US" sz="2000" dirty="0" err="1" smtClean="0">
                <a:latin typeface="Arial" pitchFamily="34" charset="0"/>
                <a:cs typeface="Arial" pitchFamily="34" charset="0"/>
              </a:rPr>
              <a:t>prilocaine</a:t>
            </a:r>
            <a:r>
              <a:rPr lang="en-US" sz="2000" dirty="0" smtClean="0">
                <a:latin typeface="Arial" pitchFamily="34" charset="0"/>
                <a:cs typeface="Arial" pitchFamily="34" charset="0"/>
              </a:rPr>
              <a:t> and </a:t>
            </a:r>
            <a:r>
              <a:rPr lang="en-US" sz="2000" dirty="0" err="1" smtClean="0">
                <a:latin typeface="Arial" pitchFamily="34" charset="0"/>
                <a:cs typeface="Arial" pitchFamily="34" charset="0"/>
              </a:rPr>
              <a:t>benzocaine</a:t>
            </a:r>
            <a:r>
              <a:rPr lang="en-US" sz="2000" dirty="0" smtClean="0">
                <a:latin typeface="Arial" pitchFamily="34" charset="0"/>
                <a:cs typeface="Arial" pitchFamily="34" charset="0"/>
              </a:rPr>
              <a:t>, can cause </a:t>
            </a:r>
            <a:r>
              <a:rPr lang="en-US" sz="2000" dirty="0" err="1" smtClean="0">
                <a:latin typeface="Arial" pitchFamily="34" charset="0"/>
                <a:cs typeface="Arial" pitchFamily="34" charset="0"/>
              </a:rPr>
              <a:t>methemoglobinemia</a:t>
            </a:r>
            <a:r>
              <a:rPr lang="en-US" sz="2000" dirty="0" smtClean="0">
                <a:latin typeface="Arial" pitchFamily="34" charset="0"/>
                <a:cs typeface="Arial" pitchFamily="34" charset="0"/>
              </a:rPr>
              <a:t>, a condition where the blood contains high levels of </a:t>
            </a:r>
            <a:r>
              <a:rPr lang="en-US" sz="2000" dirty="0" err="1" smtClean="0">
                <a:latin typeface="Arial" pitchFamily="34" charset="0"/>
                <a:cs typeface="Arial" pitchFamily="34" charset="0"/>
              </a:rPr>
              <a:t>methemoglobin</a:t>
            </a:r>
            <a:r>
              <a:rPr lang="en-US" sz="2000" dirty="0" smtClean="0">
                <a:latin typeface="Arial" pitchFamily="34" charset="0"/>
                <a:cs typeface="Arial" pitchFamily="34" charset="0"/>
              </a:rPr>
              <a:t>, reducing its oxygen-carrying capacity. Symptoms of </a:t>
            </a:r>
            <a:r>
              <a:rPr lang="en-US" sz="2000" dirty="0" err="1" smtClean="0">
                <a:latin typeface="Arial" pitchFamily="34" charset="0"/>
                <a:cs typeface="Arial" pitchFamily="34" charset="0"/>
              </a:rPr>
              <a:t>methemoglobinemia</a:t>
            </a:r>
            <a:r>
              <a:rPr lang="en-US" sz="2000" dirty="0" smtClean="0">
                <a:latin typeface="Arial" pitchFamily="34" charset="0"/>
                <a:cs typeface="Arial" pitchFamily="34" charset="0"/>
              </a:rPr>
              <a:t> include cyanosis (bluish discoloration of the skin), shortness of breath, fatigue, and altered mental status.</a:t>
            </a:r>
            <a:endParaRPr lang="sr-Latn-RS" sz="2000" dirty="0" smtClean="0">
              <a:latin typeface="Arial" pitchFamily="34" charset="0"/>
              <a:cs typeface="Arial" pitchFamily="34" charset="0"/>
            </a:endParaRPr>
          </a:p>
          <a:p>
            <a:pPr algn="just">
              <a:buNone/>
            </a:pPr>
            <a:r>
              <a:rPr lang="en-US" sz="2000" dirty="0" smtClean="0">
                <a:latin typeface="Arial" pitchFamily="34" charset="0"/>
                <a:cs typeface="Arial" pitchFamily="34" charset="0"/>
              </a:rPr>
              <a:t> </a:t>
            </a:r>
            <a:endParaRPr lang="sr-Latn-RS" sz="2000" dirty="0" smtClean="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28596" y="857232"/>
            <a:ext cx="8229600" cy="5786478"/>
          </a:xfrm>
        </p:spPr>
        <p:txBody>
          <a:bodyPr>
            <a:noAutofit/>
          </a:bodyPr>
          <a:lstStyle/>
          <a:p>
            <a:pPr>
              <a:buNone/>
            </a:pPr>
            <a:r>
              <a:rPr lang="en-US" sz="2000" b="1" dirty="0" smtClean="0">
                <a:latin typeface="Arial" pitchFamily="34" charset="0"/>
                <a:cs typeface="Arial" pitchFamily="34" charset="0"/>
              </a:rPr>
              <a:t>Vasoconstrictor Effects</a:t>
            </a:r>
            <a:r>
              <a:rPr lang="en-US" sz="2000" dirty="0" smtClean="0">
                <a:latin typeface="Arial" pitchFamily="34" charset="0"/>
                <a:cs typeface="Arial" pitchFamily="34" charset="0"/>
              </a:rPr>
              <a:t> – Local anesthetics are often combined with vasoconstrictors such as epinephrine to prolong their duration of action and reduce systemic absorption. However, vasoconstrictors can increase blood pressure and heart rate, potentially causing cardiovascular complications in susceptible individuals.</a:t>
            </a:r>
            <a:endParaRPr lang="sr-Latn-RS" sz="2000" dirty="0" smtClean="0">
              <a:latin typeface="Arial" pitchFamily="34" charset="0"/>
              <a:cs typeface="Arial" pitchFamily="34" charset="0"/>
            </a:endParaRPr>
          </a:p>
          <a:p>
            <a:pPr>
              <a:buNone/>
            </a:pPr>
            <a:r>
              <a:rPr lang="en-US" sz="2000" b="1" dirty="0" smtClean="0">
                <a:latin typeface="Arial" pitchFamily="34" charset="0"/>
                <a:cs typeface="Arial" pitchFamily="34" charset="0"/>
              </a:rPr>
              <a:t> Prolonged Numbness</a:t>
            </a:r>
            <a:r>
              <a:rPr lang="en-US" sz="2000" dirty="0" smtClean="0">
                <a:latin typeface="Arial" pitchFamily="34" charset="0"/>
                <a:cs typeface="Arial" pitchFamily="34" charset="0"/>
              </a:rPr>
              <a:t> – In some cases, local anesthetics may result in prolonged numbness or sensory disturbances in the treated area, lasting hours or even days after the procedure. This usually resolves spontaneously but may require medical evaluation if persistent. </a:t>
            </a:r>
          </a:p>
          <a:p>
            <a:pPr>
              <a:buNone/>
            </a:pPr>
            <a:endParaRPr lang="sr-Latn-RS" sz="2800" dirty="0" smtClean="0">
              <a:latin typeface="Arial" pitchFamily="34" charset="0"/>
              <a:cs typeface="Arial" pitchFamily="34" charset="0"/>
            </a:endParaRPr>
          </a:p>
          <a:p>
            <a:pPr>
              <a:buNone/>
            </a:pPr>
            <a:r>
              <a:rPr lang="en-US" sz="2000" dirty="0" smtClean="0">
                <a:latin typeface="Arial" pitchFamily="34" charset="0"/>
                <a:cs typeface="Arial" pitchFamily="34" charset="0"/>
              </a:rPr>
              <a:t>It's important for healthcare providers to be aware of these potential side effects and adverse reactions associated with</a:t>
            </a:r>
            <a:r>
              <a:rPr lang="sr-Latn-RS" sz="2000" dirty="0" smtClean="0">
                <a:latin typeface="Arial" pitchFamily="34" charset="0"/>
                <a:cs typeface="Arial" pitchFamily="34" charset="0"/>
              </a:rPr>
              <a:t> local anesthetics ant to take appropriate precautions to minimize risks and ensure patient safety during procedure. </a:t>
            </a:r>
            <a:endParaRPr lang="en-US" sz="2000" dirty="0" smtClean="0">
              <a:latin typeface="Arial" pitchFamily="34" charset="0"/>
              <a:cs typeface="Arial" pitchFamily="34" charset="0"/>
            </a:endParaRPr>
          </a:p>
          <a:p>
            <a:pPr>
              <a:buNone/>
            </a:pPr>
            <a:endParaRPr lang="en-US" sz="2800" dirty="0">
              <a:latin typeface="Arial" pitchFamily="34" charset="0"/>
              <a:cs typeface="Arial" pitchFamily="34" charset="0"/>
            </a:endParaRPr>
          </a:p>
        </p:txBody>
      </p:sp>
      <p:sp>
        <p:nvSpPr>
          <p:cNvPr id="16388" name="AutoShape 4" descr="Oral manifestations in chronic uremia patients"/>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28596" y="214290"/>
            <a:ext cx="8229600" cy="6643710"/>
          </a:xfrm>
        </p:spPr>
        <p:txBody>
          <a:bodyPr>
            <a:normAutofit/>
          </a:bodyPr>
          <a:lstStyle/>
          <a:p>
            <a:pPr>
              <a:buNone/>
            </a:pPr>
            <a:r>
              <a:rPr lang="sr-Latn-RS" sz="3400" dirty="0" smtClean="0">
                <a:latin typeface="Arial" pitchFamily="34" charset="0"/>
                <a:cs typeface="Arial" pitchFamily="34" charset="0"/>
              </a:rPr>
              <a:t>CASE REPORT</a:t>
            </a:r>
          </a:p>
          <a:p>
            <a:pPr>
              <a:buNone/>
            </a:pPr>
            <a:r>
              <a:rPr lang="en-US" sz="2800" dirty="0">
                <a:latin typeface="Arial" panose="020B0604020202020204" pitchFamily="34" charset="0"/>
                <a:cs typeface="Arial" panose="020B0604020202020204" pitchFamily="34" charset="0"/>
              </a:rPr>
              <a:t>A PSAN block was administered in a 20-year-old woman with 0.6 mL of 3% </a:t>
            </a:r>
            <a:r>
              <a:rPr lang="en-US" sz="2800" dirty="0" err="1">
                <a:latin typeface="Arial" panose="020B0604020202020204" pitchFamily="34" charset="0"/>
                <a:cs typeface="Arial" panose="020B0604020202020204" pitchFamily="34" charset="0"/>
              </a:rPr>
              <a:t>mepivacaine</a:t>
            </a:r>
            <a:r>
              <a:rPr lang="en-US" sz="2800" dirty="0">
                <a:latin typeface="Arial" panose="020B0604020202020204" pitchFamily="34" charset="0"/>
                <a:cs typeface="Arial" panose="020B0604020202020204" pitchFamily="34" charset="0"/>
              </a:rPr>
              <a:t> without vasoconstrictor. The patient had no remarkable medical, family, and psychosocial history or any relevant genetic information. A long needle (32 mm/27 G) was used according to the technique described by </a:t>
            </a:r>
            <a:r>
              <a:rPr lang="en-US" sz="2800" dirty="0" err="1">
                <a:latin typeface="Arial" panose="020B0604020202020204" pitchFamily="34" charset="0"/>
                <a:cs typeface="Arial" panose="020B0604020202020204" pitchFamily="34" charset="0"/>
              </a:rPr>
              <a:t>Malamed</a:t>
            </a:r>
            <a:r>
              <a:rPr lang="en-US" sz="2800" dirty="0">
                <a:latin typeface="Arial" panose="020B0604020202020204" pitchFamily="34" charset="0"/>
                <a:cs typeface="Arial" panose="020B0604020202020204" pitchFamily="34" charset="0"/>
              </a:rPr>
              <a:t> [2] after negative aspiration. </a:t>
            </a:r>
            <a:r>
              <a:rPr lang="en-US" sz="2800" dirty="0" smtClean="0">
                <a:latin typeface="Arial" panose="020B0604020202020204" pitchFamily="34" charset="0"/>
                <a:cs typeface="Arial" panose="020B0604020202020204" pitchFamily="34" charset="0"/>
              </a:rPr>
              <a:t>Anesthesia </a:t>
            </a:r>
            <a:r>
              <a:rPr lang="en-US" sz="2800" dirty="0">
                <a:latin typeface="Arial" panose="020B0604020202020204" pitchFamily="34" charset="0"/>
                <a:cs typeface="Arial" panose="020B0604020202020204" pitchFamily="34" charset="0"/>
              </a:rPr>
              <a:t>sensation and mild pain were reported, but without intraoral or </a:t>
            </a:r>
            <a:r>
              <a:rPr lang="en-US" sz="2800" dirty="0" err="1">
                <a:latin typeface="Arial" panose="020B0604020202020204" pitchFamily="34" charset="0"/>
                <a:cs typeface="Arial" panose="020B0604020202020204" pitchFamily="34" charset="0"/>
              </a:rPr>
              <a:t>extraoral</a:t>
            </a:r>
            <a:r>
              <a:rPr lang="en-US" sz="2800" dirty="0">
                <a:latin typeface="Arial" panose="020B0604020202020204" pitchFamily="34" charset="0"/>
                <a:cs typeface="Arial" panose="020B0604020202020204" pitchFamily="34" charset="0"/>
              </a:rPr>
              <a:t> </a:t>
            </a:r>
            <a:r>
              <a:rPr lang="en-US" sz="2800" dirty="0" smtClean="0">
                <a:latin typeface="Arial" panose="020B0604020202020204" pitchFamily="34" charset="0"/>
                <a:cs typeface="Arial" panose="020B0604020202020204" pitchFamily="34" charset="0"/>
              </a:rPr>
              <a:t>bleeding</a:t>
            </a:r>
            <a:r>
              <a:rPr lang="sr-Latn-RS" sz="2800" dirty="0" smtClean="0">
                <a:latin typeface="Arial" panose="020B0604020202020204" pitchFamily="34" charset="0"/>
                <a:cs typeface="Arial" panose="020B0604020202020204" pitchFamily="34" charset="0"/>
              </a:rPr>
              <a:t>. </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273</TotalTime>
  <Words>816</Words>
  <Application>Microsoft Office PowerPoint</Application>
  <PresentationFormat>On-screen Show (4:3)</PresentationFormat>
  <Paragraphs>38</Paragraphs>
  <Slides>12</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12</vt:i4>
      </vt:variant>
    </vt:vector>
  </HeadingPairs>
  <TitlesOfParts>
    <vt:vector size="15" baseType="lpstr">
      <vt:lpstr>Arial</vt:lpstr>
      <vt:lpstr>Calibri</vt:lpstr>
      <vt:lpstr>Office Theme</vt:lpstr>
      <vt:lpstr>  Systemic adverse reactions to local anesthetics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Bacterial endocarditis. Prevention. Treatment. Dental procedures with increased risk.</dc:title>
  <dc:creator>Jovana</dc:creator>
  <cp:lastModifiedBy>Pablo</cp:lastModifiedBy>
  <cp:revision>6</cp:revision>
  <dcterms:created xsi:type="dcterms:W3CDTF">2024-02-18T20:51:21Z</dcterms:created>
  <dcterms:modified xsi:type="dcterms:W3CDTF">2024-02-19T02:12:36Z</dcterms:modified>
</cp:coreProperties>
</file>