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6" r:id="rId2"/>
    <p:sldId id="275" r:id="rId3"/>
    <p:sldId id="282" r:id="rId4"/>
    <p:sldId id="276" r:id="rId5"/>
    <p:sldId id="257" r:id="rId6"/>
    <p:sldId id="277" r:id="rId7"/>
    <p:sldId id="258" r:id="rId8"/>
    <p:sldId id="260" r:id="rId9"/>
    <p:sldId id="261" r:id="rId10"/>
    <p:sldId id="259" r:id="rId11"/>
    <p:sldId id="278" r:id="rId12"/>
    <p:sldId id="280" r:id="rId13"/>
    <p:sldId id="262" r:id="rId14"/>
    <p:sldId id="264" r:id="rId15"/>
    <p:sldId id="283" r:id="rId16"/>
    <p:sldId id="285" r:id="rId17"/>
    <p:sldId id="286" r:id="rId18"/>
    <p:sldId id="284" r:id="rId19"/>
    <p:sldId id="279" r:id="rId20"/>
    <p:sldId id="269" r:id="rId21"/>
    <p:sldId id="274" r:id="rId22"/>
    <p:sldId id="281" r:id="rId23"/>
    <p:sldId id="272" r:id="rId24"/>
    <p:sldId id="273" r:id="rId25"/>
    <p:sldId id="271" r:id="rId26"/>
    <p:sldId id="290" r:id="rId27"/>
    <p:sldId id="291" r:id="rId28"/>
    <p:sldId id="293" r:id="rId29"/>
    <p:sldId id="292" r:id="rId30"/>
    <p:sldId id="26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35" autoAdjust="0"/>
    <p:restoredTop sz="94718" autoAdjust="0"/>
  </p:normalViewPr>
  <p:slideViewPr>
    <p:cSldViewPr>
      <p:cViewPr varScale="1">
        <p:scale>
          <a:sx n="66" d="100"/>
          <a:sy n="66" d="100"/>
        </p:scale>
        <p:origin x="-140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81F002-E50C-4282-87B6-C1EB5798431F}" type="datetimeFigureOut">
              <a:rPr lang="en-US" smtClean="0"/>
              <a:pPr/>
              <a:t>2/11/2024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940CC4-85FC-4903-AFC4-1158F654F3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940CC4-85FC-4903-AFC4-1158F654F393}"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940CC4-85FC-4903-AFC4-1158F654F393}"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4837BCF-9A6B-41B2-954A-83BF108F63A7}" type="datetimeFigureOut">
              <a:rPr lang="en-US" smtClean="0"/>
              <a:pPr/>
              <a:t>2/11/2024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DB4235B-E2AB-408D-9AC2-0419276221BF}"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837BCF-9A6B-41B2-954A-83BF108F63A7}" type="datetimeFigureOut">
              <a:rPr lang="en-US" smtClean="0"/>
              <a:pPr/>
              <a:t>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B4235B-E2AB-408D-9AC2-0419276221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837BCF-9A6B-41B2-954A-83BF108F63A7}" type="datetimeFigureOut">
              <a:rPr lang="en-US" smtClean="0"/>
              <a:pPr/>
              <a:t>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B4235B-E2AB-408D-9AC2-0419276221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4837BCF-9A6B-41B2-954A-83BF108F63A7}" type="datetimeFigureOut">
              <a:rPr lang="en-US" smtClean="0"/>
              <a:pPr/>
              <a:t>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B4235B-E2AB-408D-9AC2-0419276221BF}"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4837BCF-9A6B-41B2-954A-83BF108F63A7}" type="datetimeFigureOut">
              <a:rPr lang="en-US" smtClean="0"/>
              <a:pPr/>
              <a:t>2/11/2024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DB4235B-E2AB-408D-9AC2-0419276221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4837BCF-9A6B-41B2-954A-83BF108F63A7}" type="datetimeFigureOut">
              <a:rPr lang="en-US" smtClean="0"/>
              <a:pPr/>
              <a:t>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B4235B-E2AB-408D-9AC2-0419276221BF}"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4837BCF-9A6B-41B2-954A-83BF108F63A7}" type="datetimeFigureOut">
              <a:rPr lang="en-US" smtClean="0"/>
              <a:pPr/>
              <a:t>2/11/2024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B4235B-E2AB-408D-9AC2-0419276221BF}"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4837BCF-9A6B-41B2-954A-83BF108F63A7}" type="datetimeFigureOut">
              <a:rPr lang="en-US" smtClean="0"/>
              <a:pPr/>
              <a:t>2/11/2024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B4235B-E2AB-408D-9AC2-0419276221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37BCF-9A6B-41B2-954A-83BF108F63A7}" type="datetimeFigureOut">
              <a:rPr lang="en-US" smtClean="0"/>
              <a:pPr/>
              <a:t>2/11/2024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B4235B-E2AB-408D-9AC2-0419276221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837BCF-9A6B-41B2-954A-83BF108F63A7}" type="datetimeFigureOut">
              <a:rPr lang="en-US" smtClean="0"/>
              <a:pPr/>
              <a:t>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B4235B-E2AB-408D-9AC2-0419276221BF}"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837BCF-9A6B-41B2-954A-83BF108F63A7}" type="datetimeFigureOut">
              <a:rPr lang="en-US" smtClean="0"/>
              <a:pPr/>
              <a:t>2/11/2024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EDB4235B-E2AB-408D-9AC2-0419276221BF}"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4837BCF-9A6B-41B2-954A-83BF108F63A7}" type="datetimeFigureOut">
              <a:rPr lang="en-US" smtClean="0"/>
              <a:pPr/>
              <a:t>2/11/2024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DB4235B-E2AB-408D-9AC2-0419276221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b="1" dirty="0" err="1">
                <a:solidFill>
                  <a:schemeClr val="accent1">
                    <a:lumMod val="75000"/>
                  </a:schemeClr>
                </a:solidFill>
                <a:latin typeface="Times New Roman" pitchFamily="18" charset="0"/>
                <a:cs typeface="Times New Roman" pitchFamily="18" charset="0"/>
              </a:rPr>
              <a:t>Interprofessional</a:t>
            </a:r>
            <a:r>
              <a:rPr lang="en-US" b="1" dirty="0">
                <a:solidFill>
                  <a:schemeClr val="accent1">
                    <a:lumMod val="75000"/>
                  </a:schemeClr>
                </a:solidFill>
                <a:latin typeface="Times New Roman" pitchFamily="18" charset="0"/>
                <a:cs typeface="Times New Roman" pitchFamily="18" charset="0"/>
              </a:rPr>
              <a:t> education</a:t>
            </a:r>
          </a:p>
          <a:p>
            <a:r>
              <a:rPr lang="en-US" b="1" dirty="0">
                <a:solidFill>
                  <a:schemeClr val="accent1">
                    <a:lumMod val="75000"/>
                  </a:schemeClr>
                </a:solidFill>
                <a:latin typeface="Times New Roman" pitchFamily="18" charset="0"/>
                <a:cs typeface="Times New Roman" pitchFamily="18" charset="0"/>
              </a:rPr>
              <a:t>School year 2023/2024.</a:t>
            </a:r>
            <a:endParaRPr lang="sr-Cyrl-RS" b="1" dirty="0" smtClean="0">
              <a:solidFill>
                <a:schemeClr val="accent1">
                  <a:lumMod val="75000"/>
                </a:schemeClr>
              </a:solidFill>
              <a:latin typeface="Times New Roman" pitchFamily="18" charset="0"/>
              <a:cs typeface="Times New Roman" pitchFamily="18" charset="0"/>
            </a:endParaRPr>
          </a:p>
          <a:p>
            <a:pPr algn="r"/>
            <a:r>
              <a:rPr lang="sr-Cyrl-RS" b="1" dirty="0" smtClean="0">
                <a:solidFill>
                  <a:schemeClr val="accent1">
                    <a:lumMod val="75000"/>
                  </a:schemeClr>
                </a:solidFill>
                <a:latin typeface="Times New Roman" pitchFamily="18" charset="0"/>
                <a:cs typeface="Times New Roman" pitchFamily="18" charset="0"/>
              </a:rPr>
              <a:t> </a:t>
            </a:r>
            <a:r>
              <a:rPr lang="sr-Latn-RS" b="1" dirty="0" smtClean="0">
                <a:solidFill>
                  <a:schemeClr val="accent1">
                    <a:lumMod val="75000"/>
                  </a:schemeClr>
                </a:solidFill>
                <a:latin typeface="Times New Roman" pitchFamily="18" charset="0"/>
                <a:cs typeface="Times New Roman" pitchFamily="18" charset="0"/>
              </a:rPr>
              <a:t>d</a:t>
            </a:r>
            <a:r>
              <a:rPr lang="en-US" b="1" dirty="0" smtClean="0">
                <a:solidFill>
                  <a:schemeClr val="accent1">
                    <a:lumMod val="75000"/>
                  </a:schemeClr>
                </a:solidFill>
                <a:latin typeface="Times New Roman" pitchFamily="18" charset="0"/>
                <a:cs typeface="Times New Roman" pitchFamily="18" charset="0"/>
              </a:rPr>
              <a:t>r </a:t>
            </a:r>
            <a:r>
              <a:rPr lang="en-US" b="1" dirty="0">
                <a:solidFill>
                  <a:schemeClr val="accent1">
                    <a:lumMod val="75000"/>
                  </a:schemeClr>
                </a:solidFill>
                <a:latin typeface="Times New Roman" pitchFamily="18" charset="0"/>
                <a:cs typeface="Times New Roman" pitchFamily="18" charset="0"/>
              </a:rPr>
              <a:t>Anita </a:t>
            </a:r>
            <a:r>
              <a:rPr lang="en-US" b="1" dirty="0" err="1">
                <a:solidFill>
                  <a:schemeClr val="accent1">
                    <a:lumMod val="75000"/>
                  </a:schemeClr>
                </a:solidFill>
                <a:latin typeface="Times New Roman" pitchFamily="18" charset="0"/>
                <a:cs typeface="Times New Roman" pitchFamily="18" charset="0"/>
              </a:rPr>
              <a:t>Sarić</a:t>
            </a:r>
            <a:endParaRPr lang="en-US" b="1" dirty="0">
              <a:solidFill>
                <a:schemeClr val="accent1">
                  <a:lumMod val="75000"/>
                </a:schemeClr>
              </a:solidFill>
              <a:latin typeface="Times New Roman" pitchFamily="18" charset="0"/>
              <a:cs typeface="Times New Roman" pitchFamily="18" charset="0"/>
            </a:endParaRPr>
          </a:p>
        </p:txBody>
      </p:sp>
      <p:sp>
        <p:nvSpPr>
          <p:cNvPr id="2" name="Title 1"/>
          <p:cNvSpPr>
            <a:spLocks noGrp="1"/>
          </p:cNvSpPr>
          <p:nvPr>
            <p:ph type="ctrTitle"/>
          </p:nvPr>
        </p:nvSpPr>
        <p:spPr/>
        <p:txBody>
          <a:bodyPr>
            <a:normAutofit fontScale="90000"/>
          </a:bodyPr>
          <a:lstStyle/>
          <a:p>
            <a:r>
              <a:rPr lang="sr-Cyrl-RS" dirty="0" smtClean="0">
                <a:latin typeface="Times New Roman" pitchFamily="18" charset="0"/>
                <a:cs typeface="Times New Roman" pitchFamily="18" charset="0"/>
              </a:rPr>
              <a:t> </a:t>
            </a:r>
            <a:r>
              <a:rPr lang="en-US" dirty="0">
                <a:latin typeface="Times New Roman" pitchFamily="18" charset="0"/>
                <a:cs typeface="Times New Roman" pitchFamily="18" charset="0"/>
              </a:rPr>
              <a:t> SYSTEMIC ADVERSE REACTIONS TO LOCAL ANESTHETICS</a:t>
            </a:r>
          </a:p>
        </p:txBody>
      </p:sp>
      <p:pic>
        <p:nvPicPr>
          <p:cNvPr id="4" name="Picture 3" descr="C:\Users\Asus\Desktop\prikazi slučajeva\logcina.jpg"/>
          <p:cNvPicPr>
            <a:picLocks noChangeAspect="1" noChangeArrowheads="1"/>
          </p:cNvPicPr>
          <p:nvPr/>
        </p:nvPicPr>
        <p:blipFill>
          <a:blip r:embed="rId2"/>
          <a:srcRect/>
          <a:stretch>
            <a:fillRect/>
          </a:stretch>
        </p:blipFill>
        <p:spPr bwMode="auto">
          <a:xfrm>
            <a:off x="304800" y="152401"/>
            <a:ext cx="8439150" cy="1143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The </a:t>
            </a:r>
            <a:r>
              <a:rPr lang="en-US" sz="2200" dirty="0" err="1">
                <a:latin typeface="Times New Roman" pitchFamily="18" charset="0"/>
                <a:cs typeface="Times New Roman" pitchFamily="18" charset="0"/>
              </a:rPr>
              <a:t>liposolubility</a:t>
            </a:r>
            <a:r>
              <a:rPr lang="en-US" sz="2200" dirty="0">
                <a:latin typeface="Times New Roman" pitchFamily="18" charset="0"/>
                <a:cs typeface="Times New Roman" pitchFamily="18" charset="0"/>
              </a:rPr>
              <a:t> of the local anesthetic largely determines the toxicity of the local anesthetic, because with the increase in </a:t>
            </a:r>
            <a:r>
              <a:rPr lang="en-US" sz="2200" dirty="0" err="1">
                <a:latin typeface="Times New Roman" pitchFamily="18" charset="0"/>
                <a:cs typeface="Times New Roman" pitchFamily="18" charset="0"/>
              </a:rPr>
              <a:t>liposolubility</a:t>
            </a:r>
            <a:r>
              <a:rPr lang="en-US" sz="2200" dirty="0">
                <a:latin typeface="Times New Roman" pitchFamily="18" charset="0"/>
                <a:cs typeface="Times New Roman" pitchFamily="18" charset="0"/>
              </a:rPr>
              <a:t>, the toxicity increases.</a:t>
            </a:r>
          </a:p>
          <a:p>
            <a:r>
              <a:rPr lang="en-US" sz="2200" dirty="0">
                <a:latin typeface="Times New Roman" pitchFamily="18" charset="0"/>
                <a:cs typeface="Times New Roman" pitchFamily="18" charset="0"/>
              </a:rPr>
              <a:t>Applied in small doses, all local anesthetics show an anticonvulsant and sedative effect, and some are also antiarrhythmic (Lidocaine 1%).</a:t>
            </a:r>
          </a:p>
          <a:p>
            <a:r>
              <a:rPr lang="en-US" sz="2200" dirty="0">
                <a:latin typeface="Times New Roman" pitchFamily="18" charset="0"/>
                <a:cs typeface="Times New Roman" pitchFamily="18" charset="0"/>
              </a:rPr>
              <a:t>Of the total volume of injected local anesthetic, less than 3% passes through the nerve, while the rest reaches the systemic circulation in a period of less than 1 hour.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a:t>
            </a:r>
            <a:r>
              <a:rPr lang="en-US" sz="2800" b="1" dirty="0" smtClean="0">
                <a:solidFill>
                  <a:schemeClr val="bg1"/>
                </a:solidFill>
                <a:latin typeface="Times New Roman" pitchFamily="18" charset="0"/>
                <a:cs typeface="Times New Roman" pitchFamily="18" charset="0"/>
              </a:rPr>
              <a:t>LOCAL  </a:t>
            </a:r>
            <a:r>
              <a:rPr lang="en-US" sz="2800" b="1" dirty="0" smtClean="0">
                <a:solidFill>
                  <a:schemeClr val="bg1"/>
                </a:solidFill>
                <a:latin typeface="Times New Roman" pitchFamily="18" charset="0"/>
                <a:cs typeface="Times New Roman" pitchFamily="18" charset="0"/>
              </a:rPr>
              <a:t>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Systemic toxicity to local anesthetics is estimated to occur in 1 in 1000 patients.</a:t>
            </a:r>
          </a:p>
          <a:p>
            <a:r>
              <a:rPr lang="en-US" sz="2200" dirty="0">
                <a:latin typeface="Times New Roman" pitchFamily="18" charset="0"/>
                <a:cs typeface="Times New Roman" pitchFamily="18" charset="0"/>
              </a:rPr>
              <a:t>Most cases occur in hospital conditions (about 60%), while in outpatient conditions it is registered in about 40% of patients.</a:t>
            </a:r>
          </a:p>
          <a:p>
            <a:r>
              <a:rPr lang="en-US" sz="2200" dirty="0">
                <a:latin typeface="Times New Roman" pitchFamily="18" charset="0"/>
                <a:cs typeface="Times New Roman" pitchFamily="18" charset="0"/>
              </a:rPr>
              <a:t>Signs and symptoms of systemic toxicity occur within 1-5 minutes of local anesthetic administration.</a:t>
            </a:r>
          </a:p>
          <a:p>
            <a:r>
              <a:rPr lang="en-US" sz="2200" dirty="0">
                <a:latin typeface="Times New Roman" pitchFamily="18" charset="0"/>
                <a:cs typeface="Times New Roman" pitchFamily="18" charset="0"/>
              </a:rPr>
              <a:t>Severe clinical manifestations of systemic toxicity of local anesthetics can occur up to 6 hours after administration of the local anesthetic.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914400" y="1524000"/>
            <a:ext cx="7772400" cy="4572000"/>
          </a:xfrm>
        </p:spPr>
        <p:txBody>
          <a:bodyPr>
            <a:normAutofit/>
          </a:bodyPr>
          <a:lstStyle/>
          <a:p>
            <a:r>
              <a:rPr lang="en-US" sz="2200" dirty="0">
                <a:latin typeface="Times New Roman" pitchFamily="18" charset="0"/>
                <a:cs typeface="Times New Roman" pitchFamily="18" charset="0"/>
              </a:rPr>
              <a:t>Non-allergic toxic systemic reactions to local anesthetics are caused by:</a:t>
            </a:r>
          </a:p>
          <a:p>
            <a:r>
              <a:rPr lang="en-US" sz="2200" dirty="0">
                <a:latin typeface="Times New Roman" pitchFamily="18" charset="0"/>
                <a:cs typeface="Times New Roman" pitchFamily="18" charset="0"/>
              </a:rPr>
              <a:t>accidental overdose</a:t>
            </a:r>
          </a:p>
          <a:p>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fast administration of anesthetics</a:t>
            </a:r>
          </a:p>
          <a:p>
            <a:r>
              <a:rPr lang="en-US" sz="2200" dirty="0">
                <a:latin typeface="Times New Roman" pitchFamily="18" charset="0"/>
                <a:cs typeface="Times New Roman" pitchFamily="18" charset="0"/>
              </a:rPr>
              <a:t>intravenous administration of anesthetics (rapid reabsorption)</a:t>
            </a:r>
          </a:p>
        </p:txBody>
      </p:sp>
      <p:pic>
        <p:nvPicPr>
          <p:cNvPr id="4" name="Picture 2" descr="C:\Users\Asus\Desktop\dr Marina\vakcina_070815_tw1024.jpg"/>
          <p:cNvPicPr>
            <a:picLocks noChangeAspect="1" noChangeArrowheads="1"/>
          </p:cNvPicPr>
          <p:nvPr/>
        </p:nvPicPr>
        <p:blipFill>
          <a:blip r:embed="rId2"/>
          <a:srcRect/>
          <a:stretch>
            <a:fillRect/>
          </a:stretch>
        </p:blipFill>
        <p:spPr bwMode="auto">
          <a:xfrm>
            <a:off x="3733800" y="3733800"/>
            <a:ext cx="4191000" cy="27432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a:t>
            </a:r>
            <a:r>
              <a:rPr lang="en-US" sz="2800" b="1" dirty="0" smtClean="0">
                <a:solidFill>
                  <a:schemeClr val="bg1"/>
                </a:solidFill>
                <a:latin typeface="Times New Roman" pitchFamily="18" charset="0"/>
                <a:cs typeface="Times New Roman" pitchFamily="18" charset="0"/>
              </a:rPr>
              <a:t>LOCAL  </a:t>
            </a:r>
            <a:r>
              <a:rPr lang="en-US" sz="2800" b="1" dirty="0" smtClean="0">
                <a:solidFill>
                  <a:schemeClr val="bg1"/>
                </a:solidFill>
                <a:latin typeface="Times New Roman" pitchFamily="18" charset="0"/>
                <a:cs typeface="Times New Roman" pitchFamily="18" charset="0"/>
              </a:rPr>
              <a:t>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sr-Cyrl-RS" dirty="0" smtClean="0"/>
          </a:p>
          <a:p>
            <a:pPr>
              <a:buNone/>
            </a:pPr>
            <a:endParaRPr lang="en-US" dirty="0"/>
          </a:p>
        </p:txBody>
      </p:sp>
      <p:sp>
        <p:nvSpPr>
          <p:cNvPr id="4" name="Rounded Rectangle 3"/>
          <p:cNvSpPr/>
          <p:nvPr/>
        </p:nvSpPr>
        <p:spPr>
          <a:xfrm>
            <a:off x="914400" y="2362200"/>
            <a:ext cx="2971800" cy="396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latin typeface="Times New Roman" pitchFamily="18" charset="0"/>
                <a:cs typeface="Times New Roman" pitchFamily="18" charset="0"/>
              </a:rPr>
              <a:t>CENTRAL NERVOUS </a:t>
            </a:r>
            <a:r>
              <a:rPr lang="en-US" b="1" dirty="0" smtClean="0">
                <a:solidFill>
                  <a:srgbClr val="FFFF00"/>
                </a:solidFill>
                <a:latin typeface="Times New Roman" pitchFamily="18" charset="0"/>
                <a:cs typeface="Times New Roman" pitchFamily="18" charset="0"/>
              </a:rPr>
              <a:t>SYSTEM</a:t>
            </a:r>
            <a:r>
              <a:rPr lang="sr-Latn-RS" b="1" dirty="0" smtClean="0">
                <a:solidFill>
                  <a:srgbClr val="FFFF00"/>
                </a:solidFill>
                <a:latin typeface="Times New Roman" pitchFamily="18" charset="0"/>
                <a:cs typeface="Times New Roman" pitchFamily="18" charset="0"/>
              </a:rPr>
              <a:t> INVOLVEMENT</a:t>
            </a:r>
            <a:endParaRPr lang="sr-Cyrl-RS" b="1" dirty="0">
              <a:latin typeface="Times New Roman" pitchFamily="18" charset="0"/>
              <a:cs typeface="Times New Roman" pitchFamily="18" charset="0"/>
            </a:endParaRPr>
          </a:p>
          <a:p>
            <a:endParaRPr lang="en-US" b="1" dirty="0">
              <a:solidFill>
                <a:srgbClr val="FFFF00"/>
              </a:solidFill>
              <a:latin typeface="Times New Roman" pitchFamily="18" charset="0"/>
              <a:cs typeface="Times New Roman" pitchFamily="18" charset="0"/>
            </a:endParaRPr>
          </a:p>
          <a:p>
            <a:pPr marL="285750" indent="-285750">
              <a:buFont typeface="Arial" panose="020B0604020202020204" pitchFamily="34" charset="0"/>
              <a:buChar char="•"/>
            </a:pPr>
            <a:r>
              <a:rPr lang="en-US" b="1" dirty="0">
                <a:solidFill>
                  <a:schemeClr val="bg1"/>
                </a:solidFill>
                <a:latin typeface="Times New Roman" pitchFamily="18" charset="0"/>
                <a:cs typeface="Times New Roman" pitchFamily="18" charset="0"/>
              </a:rPr>
              <a:t> </a:t>
            </a:r>
            <a:r>
              <a:rPr lang="en-US" b="1" dirty="0" smtClean="0">
                <a:solidFill>
                  <a:schemeClr val="bg1"/>
                </a:solidFill>
                <a:latin typeface="Times New Roman" pitchFamily="18" charset="0"/>
                <a:cs typeface="Times New Roman" pitchFamily="18" charset="0"/>
              </a:rPr>
              <a:t>BUZZING IN </a:t>
            </a:r>
            <a:r>
              <a:rPr lang="en-US" b="1" dirty="0">
                <a:solidFill>
                  <a:schemeClr val="bg1"/>
                </a:solidFill>
                <a:latin typeface="Times New Roman" pitchFamily="18" charset="0"/>
                <a:cs typeface="Times New Roman" pitchFamily="18" charset="0"/>
              </a:rPr>
              <a:t>EARS</a:t>
            </a:r>
          </a:p>
          <a:p>
            <a:pPr marL="285750" indent="-285750">
              <a:buFont typeface="Arial" panose="020B0604020202020204" pitchFamily="34" charset="0"/>
              <a:buChar char="•"/>
            </a:pPr>
            <a:r>
              <a:rPr lang="en-US" b="1" dirty="0">
                <a:solidFill>
                  <a:schemeClr val="bg1"/>
                </a:solidFill>
                <a:latin typeface="Times New Roman" pitchFamily="18" charset="0"/>
                <a:cs typeface="Times New Roman" pitchFamily="18" charset="0"/>
              </a:rPr>
              <a:t>METALLIC TASTE IN THE MOUTH AND NUMBNESS</a:t>
            </a:r>
          </a:p>
          <a:p>
            <a:pPr marL="285750" indent="-285750">
              <a:buFont typeface="Arial" panose="020B0604020202020204" pitchFamily="34" charset="0"/>
              <a:buChar char="•"/>
            </a:pPr>
            <a:r>
              <a:rPr lang="en-US" b="1" dirty="0">
                <a:solidFill>
                  <a:schemeClr val="bg1"/>
                </a:solidFill>
                <a:latin typeface="Times New Roman" pitchFamily="18" charset="0"/>
                <a:cs typeface="Times New Roman" pitchFamily="18" charset="0"/>
              </a:rPr>
              <a:t>  BURNING </a:t>
            </a:r>
            <a:r>
              <a:rPr lang="sr-Latn-RS" b="1" dirty="0" smtClean="0">
                <a:solidFill>
                  <a:schemeClr val="bg1"/>
                </a:solidFill>
                <a:latin typeface="Times New Roman" pitchFamily="18" charset="0"/>
                <a:cs typeface="Times New Roman" pitchFamily="18" charset="0"/>
              </a:rPr>
              <a:t>SENSATIONS</a:t>
            </a:r>
            <a:endParaRPr lang="en-US" b="1" dirty="0">
              <a:solidFill>
                <a:schemeClr val="bg1"/>
              </a:solidFill>
              <a:latin typeface="Times New Roman" pitchFamily="18" charset="0"/>
              <a:cs typeface="Times New Roman" pitchFamily="18" charset="0"/>
            </a:endParaRPr>
          </a:p>
          <a:p>
            <a:pPr marL="285750" indent="-285750">
              <a:buFont typeface="Arial" panose="020B0604020202020204" pitchFamily="34" charset="0"/>
              <a:buChar char="•"/>
            </a:pPr>
            <a:r>
              <a:rPr lang="en-US" b="1" dirty="0">
                <a:solidFill>
                  <a:schemeClr val="bg1"/>
                </a:solidFill>
                <a:latin typeface="Times New Roman" pitchFamily="18" charset="0"/>
                <a:cs typeface="Times New Roman" pitchFamily="18" charset="0"/>
              </a:rPr>
              <a:t>  </a:t>
            </a:r>
            <a:r>
              <a:rPr lang="en-US" b="1" dirty="0" smtClean="0">
                <a:solidFill>
                  <a:schemeClr val="bg1"/>
                </a:solidFill>
                <a:latin typeface="Times New Roman" pitchFamily="18" charset="0"/>
                <a:cs typeface="Times New Roman" pitchFamily="18" charset="0"/>
              </a:rPr>
              <a:t>DROWSINESS</a:t>
            </a:r>
          </a:p>
          <a:p>
            <a:pPr marL="285750" indent="-285750">
              <a:buFont typeface="Arial" panose="020B0604020202020204" pitchFamily="34" charset="0"/>
              <a:buChar char="•"/>
            </a:pPr>
            <a:r>
              <a:rPr lang="en-US" b="1" dirty="0" smtClean="0">
                <a:solidFill>
                  <a:schemeClr val="bg1"/>
                </a:solidFill>
                <a:latin typeface="Times New Roman" pitchFamily="18" charset="0"/>
                <a:cs typeface="Times New Roman" pitchFamily="18" charset="0"/>
              </a:rPr>
              <a:t>DISORIENTATION</a:t>
            </a:r>
            <a:endParaRPr lang="en-US" b="1" dirty="0">
              <a:solidFill>
                <a:schemeClr val="bg1"/>
              </a:solidFill>
              <a:latin typeface="Times New Roman" pitchFamily="18" charset="0"/>
              <a:cs typeface="Times New Roman" pitchFamily="18" charset="0"/>
            </a:endParaRPr>
          </a:p>
          <a:p>
            <a:pPr marL="285750" indent="-285750">
              <a:buFont typeface="Arial" panose="020B0604020202020204" pitchFamily="34" charset="0"/>
              <a:buChar char="•"/>
            </a:pPr>
            <a:r>
              <a:rPr lang="en-US" b="1" dirty="0">
                <a:solidFill>
                  <a:schemeClr val="bg1"/>
                </a:solidFill>
                <a:latin typeface="Times New Roman" pitchFamily="18" charset="0"/>
                <a:cs typeface="Times New Roman" pitchFamily="18" charset="0"/>
              </a:rPr>
              <a:t>CONVULSIONS</a:t>
            </a:r>
          </a:p>
          <a:p>
            <a:pPr marL="285750" indent="-285750">
              <a:buFont typeface="Arial" panose="020B0604020202020204" pitchFamily="34" charset="0"/>
              <a:buChar char="•"/>
            </a:pPr>
            <a:r>
              <a:rPr lang="en-US" b="1" dirty="0">
                <a:solidFill>
                  <a:schemeClr val="bg1"/>
                </a:solidFill>
                <a:latin typeface="Times New Roman" pitchFamily="18" charset="0"/>
                <a:cs typeface="Times New Roman" pitchFamily="18" charset="0"/>
              </a:rPr>
              <a:t>TREMOR</a:t>
            </a:r>
          </a:p>
        </p:txBody>
      </p:sp>
      <p:sp>
        <p:nvSpPr>
          <p:cNvPr id="8" name="Rounded Rectangle 7"/>
          <p:cNvSpPr/>
          <p:nvPr/>
        </p:nvSpPr>
        <p:spPr>
          <a:xfrm>
            <a:off x="5029200" y="2362200"/>
            <a:ext cx="2971800" cy="2895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FFFF00"/>
                </a:solidFill>
                <a:latin typeface="Times New Roman" pitchFamily="18" charset="0"/>
                <a:cs typeface="Times New Roman" pitchFamily="18" charset="0"/>
              </a:rPr>
              <a:t>CARDIOVASCULAR SYSTEM</a:t>
            </a:r>
            <a:r>
              <a:rPr lang="sr-Latn-RS" sz="1600" b="1" dirty="0" smtClean="0">
                <a:solidFill>
                  <a:srgbClr val="FFFF00"/>
                </a:solidFill>
                <a:latin typeface="Times New Roman" pitchFamily="18" charset="0"/>
                <a:cs typeface="Times New Roman" pitchFamily="18" charset="0"/>
              </a:rPr>
              <a:t> INVOLVEMENT</a:t>
            </a:r>
            <a:endParaRPr lang="sr-Cyrl-RS" b="1" dirty="0" smtClean="0">
              <a:latin typeface="Times New Roman" pitchFamily="18" charset="0"/>
              <a:cs typeface="Times New Roman" pitchFamily="18" charset="0"/>
            </a:endParaRPr>
          </a:p>
          <a:p>
            <a:pPr marL="285750" indent="-285750">
              <a:buFont typeface="Arial" panose="020B0604020202020204" pitchFamily="34" charset="0"/>
              <a:buChar char="•"/>
            </a:pPr>
            <a:r>
              <a:rPr lang="sr-Cyrl-R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HEART RHYTHM DISORDERS</a:t>
            </a:r>
            <a:r>
              <a:rPr lang="sr-Cyrl-RS" b="1" dirty="0" smtClean="0">
                <a:latin typeface="Times New Roman" pitchFamily="18" charset="0"/>
                <a:cs typeface="Times New Roman" pitchFamily="18" charset="0"/>
              </a:rPr>
              <a:t> </a:t>
            </a:r>
            <a:endParaRPr lang="sr-Latn-RS" b="1" dirty="0" smtClean="0">
              <a:latin typeface="Times New Roman" pitchFamily="18" charset="0"/>
              <a:cs typeface="Times New Roman" pitchFamily="18" charset="0"/>
            </a:endParaRPr>
          </a:p>
          <a:p>
            <a:pPr marL="285750" indent="-285750">
              <a:buFont typeface="Arial" panose="020B0604020202020204" pitchFamily="34" charset="0"/>
              <a:buChar char="•"/>
            </a:pPr>
            <a:r>
              <a:rPr lang="en-US" b="1" dirty="0" smtClean="0">
                <a:latin typeface="Times New Roman" pitchFamily="18" charset="0"/>
                <a:cs typeface="Times New Roman" pitchFamily="18" charset="0"/>
              </a:rPr>
              <a:t>HYPOTENSION</a:t>
            </a:r>
            <a:endParaRPr lang="sr-Cyrl-RS"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a:t>
            </a:r>
            <a:r>
              <a:rPr lang="en-US" sz="2800" b="1" dirty="0" smtClean="0">
                <a:solidFill>
                  <a:schemeClr val="bg1"/>
                </a:solidFill>
                <a:latin typeface="Times New Roman" pitchFamily="18" charset="0"/>
                <a:cs typeface="Times New Roman" pitchFamily="18" charset="0"/>
              </a:rPr>
              <a:t>LOCAL  </a:t>
            </a:r>
            <a:r>
              <a:rPr lang="en-US" sz="2800" b="1" dirty="0" smtClean="0">
                <a:solidFill>
                  <a:schemeClr val="bg1"/>
                </a:solidFill>
                <a:latin typeface="Times New Roman" pitchFamily="18" charset="0"/>
                <a:cs typeface="Times New Roman" pitchFamily="18" charset="0"/>
              </a:rPr>
              <a:t>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endParaRPr lang="en-US" dirty="0" smtClean="0"/>
          </a:p>
          <a:p>
            <a:pPr marL="0" indent="0">
              <a:buNone/>
            </a:pPr>
            <a:r>
              <a:rPr lang="en-US" sz="2200" dirty="0">
                <a:latin typeface="Times New Roman" pitchFamily="18" charset="0"/>
                <a:cs typeface="Times New Roman" pitchFamily="18" charset="0"/>
              </a:rPr>
              <a:t>When applying high concentrations of local anesthetics, as the serum concentration increases, the following may occur</a:t>
            </a:r>
            <a:r>
              <a:rPr lang="en-US" sz="2200" dirty="0" smtClean="0">
                <a:latin typeface="Times New Roman" pitchFamily="18" charset="0"/>
                <a:cs typeface="Times New Roman" pitchFamily="18" charset="0"/>
              </a:rPr>
              <a:t>:</a:t>
            </a:r>
            <a:endParaRPr lang="sr-Latn-RS" sz="2200" dirty="0" smtClean="0">
              <a:latin typeface="Times New Roman" pitchFamily="18" charset="0"/>
              <a:cs typeface="Times New Roman" pitchFamily="18" charset="0"/>
            </a:endParaRPr>
          </a:p>
          <a:p>
            <a:r>
              <a:rPr lang="en-US" sz="2200" b="1" dirty="0" smtClean="0">
                <a:solidFill>
                  <a:srgbClr val="002060"/>
                </a:solidFill>
                <a:latin typeface="Times New Roman" pitchFamily="18" charset="0"/>
                <a:cs typeface="Times New Roman" pitchFamily="18" charset="0"/>
              </a:rPr>
              <a:t>R</a:t>
            </a:r>
            <a:r>
              <a:rPr lang="en-US" sz="2200" b="1" dirty="0" smtClean="0">
                <a:solidFill>
                  <a:srgbClr val="002060"/>
                </a:solidFill>
                <a:latin typeface="Times New Roman" pitchFamily="18" charset="0"/>
                <a:cs typeface="Times New Roman" pitchFamily="18" charset="0"/>
              </a:rPr>
              <a:t>espiratory </a:t>
            </a:r>
            <a:r>
              <a:rPr lang="en-US" sz="2200" b="1" dirty="0">
                <a:solidFill>
                  <a:srgbClr val="002060"/>
                </a:solidFill>
                <a:latin typeface="Times New Roman" pitchFamily="18" charset="0"/>
                <a:cs typeface="Times New Roman" pitchFamily="18" charset="0"/>
              </a:rPr>
              <a:t>arrest</a:t>
            </a:r>
          </a:p>
          <a:p>
            <a:r>
              <a:rPr lang="en-US" sz="2200" b="1" dirty="0" smtClean="0">
                <a:solidFill>
                  <a:srgbClr val="002060"/>
                </a:solidFill>
                <a:latin typeface="Times New Roman" pitchFamily="18" charset="0"/>
                <a:cs typeface="Times New Roman" pitchFamily="18" charset="0"/>
              </a:rPr>
              <a:t>Cardiovascular </a:t>
            </a:r>
            <a:r>
              <a:rPr lang="en-US" sz="2200" b="1" dirty="0">
                <a:solidFill>
                  <a:srgbClr val="002060"/>
                </a:solidFill>
                <a:latin typeface="Times New Roman" pitchFamily="18" charset="0"/>
                <a:cs typeface="Times New Roman" pitchFamily="18" charset="0"/>
              </a:rPr>
              <a:t>collapse</a:t>
            </a:r>
          </a:p>
          <a:p>
            <a:r>
              <a:rPr lang="en-US" sz="2200" b="1" dirty="0" smtClean="0">
                <a:solidFill>
                  <a:srgbClr val="002060"/>
                </a:solidFill>
                <a:latin typeface="Times New Roman" pitchFamily="18" charset="0"/>
                <a:cs typeface="Times New Roman" pitchFamily="18" charset="0"/>
              </a:rPr>
              <a:t>Coma</a:t>
            </a:r>
            <a:endParaRPr lang="sr-Latn-RS" sz="2200" b="1" dirty="0" smtClean="0">
              <a:solidFill>
                <a:srgbClr val="002060"/>
              </a:solidFill>
              <a:latin typeface="Times New Roman" pitchFamily="18" charset="0"/>
              <a:cs typeface="Times New Roman" pitchFamily="18" charset="0"/>
            </a:endParaRPr>
          </a:p>
          <a:p>
            <a:r>
              <a:rPr lang="en-US" sz="2200" b="1" dirty="0" err="1">
                <a:solidFill>
                  <a:srgbClr val="002060"/>
                </a:solidFill>
                <a:latin typeface="Times New Roman" pitchFamily="18" charset="0"/>
                <a:cs typeface="Times New Roman" pitchFamily="18" charset="0"/>
              </a:rPr>
              <a:t>Methemoglobinemia</a:t>
            </a:r>
            <a:r>
              <a:rPr lang="en-US" sz="2200" dirty="0">
                <a:latin typeface="Times New Roman" pitchFamily="18" charset="0"/>
                <a:cs typeface="Times New Roman" pitchFamily="18" charset="0"/>
              </a:rPr>
              <a:t> may occur in a small number of patients after administration of local anesthetics.</a:t>
            </a:r>
            <a:endParaRPr lang="sr-Cyrl-R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400" b="1" dirty="0" smtClean="0">
                <a:solidFill>
                  <a:schemeClr val="accent1">
                    <a:lumMod val="75000"/>
                  </a:schemeClr>
                </a:solidFill>
                <a:latin typeface="Times New Roman" pitchFamily="18" charset="0"/>
                <a:cs typeface="Times New Roman" pitchFamily="18" charset="0"/>
              </a:rPr>
              <a:t>AUTONOMOUS-PSYCHOGENE</a:t>
            </a:r>
            <a:r>
              <a:rPr lang="sr-Latn-RS" sz="2400" b="1" dirty="0">
                <a:solidFill>
                  <a:schemeClr val="accent1">
                    <a:lumMod val="75000"/>
                  </a:schemeClr>
                </a:solidFill>
                <a:latin typeface="Times New Roman" pitchFamily="18" charset="0"/>
                <a:cs typeface="Times New Roman" pitchFamily="18" charset="0"/>
              </a:rPr>
              <a:t> </a:t>
            </a:r>
            <a:r>
              <a:rPr lang="sr-Latn-RS" sz="2400" b="1" dirty="0" smtClean="0">
                <a:solidFill>
                  <a:schemeClr val="accent1">
                    <a:lumMod val="75000"/>
                  </a:schemeClr>
                </a:solidFill>
                <a:latin typeface="Times New Roman" pitchFamily="18" charset="0"/>
                <a:cs typeface="Times New Roman" pitchFamily="18" charset="0"/>
              </a:rPr>
              <a:t>REACTIONS</a:t>
            </a:r>
          </a:p>
          <a:p>
            <a:r>
              <a:rPr lang="en-US" sz="2200" dirty="0">
                <a:latin typeface="Times New Roman" pitchFamily="18" charset="0"/>
                <a:cs typeface="Times New Roman" pitchFamily="18" charset="0"/>
              </a:rPr>
              <a:t>The most common reactions, which are not related to the action of the anesthetic itself.</a:t>
            </a:r>
          </a:p>
          <a:p>
            <a:r>
              <a:rPr lang="en-US" sz="2200" dirty="0">
                <a:latin typeface="Times New Roman" pitchFamily="18" charset="0"/>
                <a:cs typeface="Times New Roman" pitchFamily="18" charset="0"/>
              </a:rPr>
              <a:t>In a certain number of patients who are intolerant to fear, pain or unpleasant smells in the doctor's office, there may be excitation of the vegetative nervous system, sympathetic and parasympathetic with vasovagal manifestations.</a:t>
            </a:r>
          </a:p>
          <a:p>
            <a:r>
              <a:rPr lang="en-US" sz="2200" dirty="0">
                <a:latin typeface="Times New Roman" pitchFamily="18" charset="0"/>
                <a:cs typeface="Times New Roman" pitchFamily="18" charset="0"/>
              </a:rPr>
              <a:t>The person is pale, covered in cold sweat, usually bradycardic, unless the sympathetic system is more irritated, then tachycardia occurs.</a:t>
            </a:r>
            <a:endParaRPr lang="sr-Cyrl-R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endParaRPr lang="en-US" dirty="0" smtClean="0"/>
          </a:p>
          <a:p>
            <a:r>
              <a:rPr lang="en-US" sz="2000" b="1" dirty="0">
                <a:solidFill>
                  <a:schemeClr val="accent1">
                    <a:lumMod val="75000"/>
                  </a:schemeClr>
                </a:solidFill>
                <a:latin typeface="Times New Roman" pitchFamily="18" charset="0"/>
                <a:cs typeface="Times New Roman" pitchFamily="18" charset="0"/>
              </a:rPr>
              <a:t>AUTONOMOUS-PSYCHOGENE</a:t>
            </a:r>
            <a:r>
              <a:rPr lang="sr-Latn-RS" sz="2000" b="1" dirty="0">
                <a:solidFill>
                  <a:schemeClr val="accent1">
                    <a:lumMod val="75000"/>
                  </a:schemeClr>
                </a:solidFill>
                <a:latin typeface="Times New Roman" pitchFamily="18" charset="0"/>
                <a:cs typeface="Times New Roman" pitchFamily="18" charset="0"/>
              </a:rPr>
              <a:t> REACTIONS</a:t>
            </a:r>
          </a:p>
          <a:p>
            <a:r>
              <a:rPr lang="en-US" sz="2200" dirty="0">
                <a:latin typeface="Times New Roman" pitchFamily="18" charset="0"/>
                <a:cs typeface="Times New Roman" pitchFamily="18" charset="0"/>
              </a:rPr>
              <a:t>The drop in blood pressure is caused by vagal vasodilatation of the splanchnic part of the bloodstream.</a:t>
            </a:r>
          </a:p>
          <a:p>
            <a:r>
              <a:rPr lang="en-US" sz="2200" dirty="0">
                <a:latin typeface="Times New Roman" pitchFamily="18" charset="0"/>
                <a:cs typeface="Times New Roman" pitchFamily="18" charset="0"/>
              </a:rPr>
              <a:t>Due to hypoxia of the cortex of the cerebrum, there is a short-term loss of consciousness, which can be preceded by blurred vision, nausea and difficulty breathing.</a:t>
            </a:r>
          </a:p>
          <a:p>
            <a:r>
              <a:rPr lang="en-US" sz="2200" dirty="0">
                <a:latin typeface="Times New Roman" pitchFamily="18" charset="0"/>
                <a:cs typeface="Times New Roman" pitchFamily="18" charset="0"/>
              </a:rPr>
              <a:t>Psychogenic reaction is accompanied by anxiety, sweating, dizziness.</a:t>
            </a:r>
            <a:endParaRPr lang="sr-Cyrl-R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endParaRPr lang="sr-Cyrl-RS" sz="2200" b="1" dirty="0" smtClean="0">
              <a:solidFill>
                <a:schemeClr val="accent1">
                  <a:lumMod val="75000"/>
                </a:schemeClr>
              </a:solidFill>
              <a:latin typeface="Times New Roman" pitchFamily="18" charset="0"/>
              <a:cs typeface="Times New Roman" pitchFamily="18" charset="0"/>
            </a:endParaRPr>
          </a:p>
          <a:p>
            <a:r>
              <a:rPr lang="en-US" sz="2200" b="1" dirty="0">
                <a:solidFill>
                  <a:schemeClr val="accent1">
                    <a:lumMod val="75000"/>
                  </a:schemeClr>
                </a:solidFill>
                <a:latin typeface="Times New Roman" pitchFamily="18" charset="0"/>
                <a:cs typeface="Times New Roman" pitchFamily="18" charset="0"/>
              </a:rPr>
              <a:t>TOXIC REACTIONS TO LOCAL </a:t>
            </a:r>
            <a:r>
              <a:rPr lang="en-US" sz="2200" b="1" dirty="0" smtClean="0">
                <a:solidFill>
                  <a:schemeClr val="accent1">
                    <a:lumMod val="75000"/>
                  </a:schemeClr>
                </a:solidFill>
                <a:latin typeface="Times New Roman" pitchFamily="18" charset="0"/>
                <a:cs typeface="Times New Roman" pitchFamily="18" charset="0"/>
              </a:rPr>
              <a:t>ANESTHETICS</a:t>
            </a:r>
            <a:endParaRPr lang="sr-Latn-RS" sz="2200" b="1" dirty="0" smtClean="0">
              <a:solidFill>
                <a:schemeClr val="accent1">
                  <a:lumMod val="75000"/>
                </a:schemeClr>
              </a:solidFill>
              <a:latin typeface="Times New Roman" pitchFamily="18" charset="0"/>
              <a:cs typeface="Times New Roman" pitchFamily="18" charset="0"/>
            </a:endParaRPr>
          </a:p>
          <a:p>
            <a:r>
              <a:rPr lang="en-US" sz="2200" dirty="0">
                <a:latin typeface="Times New Roman" pitchFamily="18" charset="0"/>
                <a:cs typeface="Times New Roman" pitchFamily="18" charset="0"/>
              </a:rPr>
              <a:t>They may be the result of a reaction to the local anesthetic itself or to the vasoconstrictor, which is commonly found in local anesthetic solutions.</a:t>
            </a:r>
          </a:p>
          <a:p>
            <a:r>
              <a:rPr lang="en-US" sz="2200" dirty="0">
                <a:latin typeface="Times New Roman" pitchFamily="18" charset="0"/>
                <a:cs typeface="Times New Roman" pitchFamily="18" charset="0"/>
              </a:rPr>
              <a:t>  The distribution of local anesthetic in organs depends on their blood supply, so densely vascularized organs, such as the brain, heart, lungs, liver and kidneys, are most exposed to the action of </a:t>
            </a:r>
            <a:r>
              <a:rPr lang="en-US" sz="2200" dirty="0" err="1">
                <a:latin typeface="Times New Roman" pitchFamily="18" charset="0"/>
                <a:cs typeface="Times New Roman" pitchFamily="18" charset="0"/>
              </a:rPr>
              <a:t>unmetabolized</a:t>
            </a:r>
            <a:r>
              <a:rPr lang="en-US" sz="2200" dirty="0">
                <a:latin typeface="Times New Roman" pitchFamily="18" charset="0"/>
                <a:cs typeface="Times New Roman" pitchFamily="18" charset="0"/>
              </a:rPr>
              <a:t> local anesthetic.</a:t>
            </a:r>
            <a:endParaRPr lang="sr-Cyrl-R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lnSpcReduction="10000"/>
          </a:bodyPr>
          <a:lstStyle/>
          <a:p>
            <a:endParaRPr lang="en-US" dirty="0" smtClean="0"/>
          </a:p>
          <a:p>
            <a:r>
              <a:rPr lang="en-US" sz="2200" b="1" dirty="0">
                <a:solidFill>
                  <a:schemeClr val="accent1">
                    <a:lumMod val="75000"/>
                  </a:schemeClr>
                </a:solidFill>
                <a:latin typeface="Times New Roman" pitchFamily="18" charset="0"/>
                <a:cs typeface="Times New Roman" pitchFamily="18" charset="0"/>
              </a:rPr>
              <a:t>ALLERGIC REACTIONS TO LOCAL </a:t>
            </a:r>
            <a:r>
              <a:rPr lang="en-US" sz="2200" b="1" dirty="0" smtClean="0">
                <a:solidFill>
                  <a:schemeClr val="accent1">
                    <a:lumMod val="75000"/>
                  </a:schemeClr>
                </a:solidFill>
                <a:latin typeface="Times New Roman" pitchFamily="18" charset="0"/>
                <a:cs typeface="Times New Roman" pitchFamily="18" charset="0"/>
              </a:rPr>
              <a:t>ANESTHETICS</a:t>
            </a:r>
            <a:endParaRPr lang="sr-Latn-RS" sz="2200" b="1" dirty="0" smtClean="0">
              <a:solidFill>
                <a:schemeClr val="accent1">
                  <a:lumMod val="75000"/>
                </a:schemeClr>
              </a:solidFill>
              <a:latin typeface="Times New Roman" pitchFamily="18" charset="0"/>
              <a:cs typeface="Times New Roman" pitchFamily="18" charset="0"/>
            </a:endParaRPr>
          </a:p>
          <a:p>
            <a:r>
              <a:rPr lang="en-US" sz="2200" dirty="0">
                <a:latin typeface="Times New Roman" pitchFamily="18" charset="0"/>
                <a:cs typeface="Times New Roman" pitchFamily="18" charset="0"/>
              </a:rPr>
              <a:t>They are very rare.</a:t>
            </a:r>
          </a:p>
          <a:p>
            <a:r>
              <a:rPr lang="en-US" sz="2200" dirty="0">
                <a:latin typeface="Times New Roman" pitchFamily="18" charset="0"/>
                <a:cs typeface="Times New Roman" pitchFamily="18" charset="0"/>
              </a:rPr>
              <a:t>Ester local anesthetics have a higher allergic potential than amide ones, due to their para-amino-benzoic acid metabolite.</a:t>
            </a:r>
          </a:p>
          <a:p>
            <a:r>
              <a:rPr lang="en-US" sz="2200" dirty="0">
                <a:latin typeface="Times New Roman" pitchFamily="18" charset="0"/>
                <a:cs typeface="Times New Roman" pitchFamily="18" charset="0"/>
              </a:rPr>
              <a:t>  With the topical application of ester local anesthetics, type IV hypersensitivity develops most often, i.e. contact dermatitis, which is manifested by erythema, itching, </a:t>
            </a:r>
            <a:r>
              <a:rPr lang="en-US" sz="2200" dirty="0" err="1">
                <a:latin typeface="Times New Roman" pitchFamily="18" charset="0"/>
                <a:cs typeface="Times New Roman" pitchFamily="18" charset="0"/>
              </a:rPr>
              <a:t>maculo-papular</a:t>
            </a:r>
            <a:r>
              <a:rPr lang="en-US" sz="2200" dirty="0">
                <a:latin typeface="Times New Roman" pitchFamily="18" charset="0"/>
                <a:cs typeface="Times New Roman" pitchFamily="18" charset="0"/>
              </a:rPr>
              <a:t> pox.</a:t>
            </a:r>
          </a:p>
          <a:p>
            <a:r>
              <a:rPr lang="en-US" sz="2200" dirty="0">
                <a:latin typeface="Times New Roman" pitchFamily="18" charset="0"/>
                <a:cs typeface="Times New Roman" pitchFamily="18" charset="0"/>
              </a:rPr>
              <a:t>This type of delayed reaction occurs through T lymphocytes, in the period 12-72 h, from the exposure to the allergen, but the first symptoms can appear as early as 2 h, after the exposure.</a:t>
            </a:r>
          </a:p>
          <a:p>
            <a:r>
              <a:rPr lang="en-US" sz="2200" dirty="0">
                <a:latin typeface="Times New Roman" pitchFamily="18" charset="0"/>
                <a:cs typeface="Times New Roman" pitchFamily="18" charset="0"/>
              </a:rPr>
              <a:t>When using amide local anesthetics, this type of reaction occurs much less often.</a:t>
            </a:r>
            <a:endParaRPr lang="en-U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endParaRPr lang="en-US" b="1" dirty="0" smtClean="0">
              <a:solidFill>
                <a:srgbClr val="002060"/>
              </a:solidFill>
            </a:endParaRPr>
          </a:p>
          <a:p>
            <a:r>
              <a:rPr lang="en-US" sz="2400" b="1" dirty="0" err="1" smtClean="0">
                <a:solidFill>
                  <a:srgbClr val="002060"/>
                </a:solidFill>
                <a:latin typeface="Times New Roman" pitchFamily="18" charset="0"/>
                <a:cs typeface="Times New Roman" pitchFamily="18" charset="0"/>
              </a:rPr>
              <a:t>Tachyphylaxis</a:t>
            </a:r>
            <a:endParaRPr lang="sr-Latn-RS" sz="2400" b="1" dirty="0" smtClean="0">
              <a:solidFill>
                <a:srgbClr val="002060"/>
              </a:solidFill>
              <a:latin typeface="Times New Roman" pitchFamily="18" charset="0"/>
              <a:cs typeface="Times New Roman" pitchFamily="18" charset="0"/>
            </a:endParaRPr>
          </a:p>
          <a:p>
            <a:r>
              <a:rPr lang="en-US" sz="2200" dirty="0">
                <a:latin typeface="Times New Roman" pitchFamily="18" charset="0"/>
                <a:cs typeface="Times New Roman" pitchFamily="18" charset="0"/>
              </a:rPr>
              <a:t>Emergence of tolerance (non-responsiveness) to a drug that has been used more than once.</a:t>
            </a:r>
          </a:p>
          <a:p>
            <a:r>
              <a:rPr lang="en-US" sz="2200" dirty="0">
                <a:latin typeface="Times New Roman" pitchFamily="18" charset="0"/>
                <a:cs typeface="Times New Roman" pitchFamily="18" charset="0"/>
              </a:rPr>
              <a:t>After the application of local anesthetics, the chances of developing </a:t>
            </a:r>
            <a:r>
              <a:rPr lang="en-US" sz="2200" dirty="0" err="1">
                <a:latin typeface="Times New Roman" pitchFamily="18" charset="0"/>
                <a:cs typeface="Times New Roman" pitchFamily="18" charset="0"/>
              </a:rPr>
              <a:t>tachyphylaxis</a:t>
            </a:r>
            <a:r>
              <a:rPr lang="en-US" sz="2200" dirty="0">
                <a:latin typeface="Times New Roman" pitchFamily="18" charset="0"/>
                <a:cs typeface="Times New Roman" pitchFamily="18" charset="0"/>
              </a:rPr>
              <a:t> are increased, if the nervous activity is partially restored before the repeated application of the local anesthetic.</a:t>
            </a:r>
            <a:endParaRPr lang="sr-Cyrl-R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a:solidFill>
                  <a:schemeClr val="bg1"/>
                </a:solidFill>
                <a:latin typeface="Times New Roman" pitchFamily="18" charset="0"/>
                <a:cs typeface="Times New Roman" pitchFamily="18" charset="0"/>
              </a:rPr>
              <a:t> SYSTEMIC ADVERSE REACTIONS TO </a:t>
            </a:r>
            <a:r>
              <a:rPr lang="en-US" sz="2800" b="1" dirty="0" smtClean="0">
                <a:solidFill>
                  <a:schemeClr val="bg1"/>
                </a:solidFill>
                <a:latin typeface="Times New Roman" pitchFamily="18" charset="0"/>
                <a:cs typeface="Times New Roman" pitchFamily="18" charset="0"/>
              </a:rPr>
              <a:t>LOCAL  </a:t>
            </a:r>
            <a:r>
              <a:rPr lang="en-US" sz="2800" b="1" dirty="0">
                <a:solidFill>
                  <a:schemeClr val="bg1"/>
                </a:solidFill>
                <a:latin typeface="Times New Roman" pitchFamily="18" charset="0"/>
                <a:cs typeface="Times New Roman" pitchFamily="18" charset="0"/>
              </a:rPr>
              <a:t>ANESTHETICS</a:t>
            </a:r>
          </a:p>
        </p:txBody>
      </p:sp>
      <p:sp>
        <p:nvSpPr>
          <p:cNvPr id="3" name="Content Placeholder 2"/>
          <p:cNvSpPr>
            <a:spLocks noGrp="1"/>
          </p:cNvSpPr>
          <p:nvPr>
            <p:ph sz="quarter" idx="1"/>
          </p:nvPr>
        </p:nvSpPr>
        <p:spPr/>
        <p:txBody>
          <a:bodyPr/>
          <a:lstStyle/>
          <a:p>
            <a:r>
              <a:rPr lang="en-US" sz="2400" b="1" dirty="0" smtClean="0">
                <a:solidFill>
                  <a:srgbClr val="002060"/>
                </a:solidFill>
                <a:latin typeface="Times New Roman" pitchFamily="18" charset="0"/>
                <a:cs typeface="Times New Roman" pitchFamily="18" charset="0"/>
              </a:rPr>
              <a:t>LOCAL ANESTHETICS</a:t>
            </a:r>
            <a:endParaRPr lang="sr-Latn-RS" sz="2400" b="1" dirty="0" smtClean="0">
              <a:solidFill>
                <a:srgbClr val="002060"/>
              </a:solidFill>
              <a:latin typeface="Times New Roman" pitchFamily="18" charset="0"/>
              <a:cs typeface="Times New Roman" pitchFamily="18" charset="0"/>
            </a:endParaRPr>
          </a:p>
          <a:p>
            <a:r>
              <a:rPr lang="en-US" sz="2200" dirty="0">
                <a:latin typeface="Times New Roman" pitchFamily="18" charset="0"/>
                <a:cs typeface="Times New Roman" pitchFamily="18" charset="0"/>
              </a:rPr>
              <a:t>1884 ophthalmologist </a:t>
            </a:r>
            <a:r>
              <a:rPr lang="en-US" sz="2200" dirty="0" err="1">
                <a:latin typeface="Times New Roman" pitchFamily="18" charset="0"/>
                <a:cs typeface="Times New Roman" pitchFamily="18" charset="0"/>
              </a:rPr>
              <a:t>Carll</a:t>
            </a:r>
            <a:r>
              <a:rPr lang="en-US" sz="2200" dirty="0">
                <a:latin typeface="Times New Roman" pitchFamily="18" charset="0"/>
                <a:cs typeface="Times New Roman" pitchFamily="18" charset="0"/>
              </a:rPr>
              <a:t> Kohler, was the first to use Cocaine as a local anesthetic</a:t>
            </a:r>
          </a:p>
          <a:p>
            <a:r>
              <a:rPr lang="en-US" sz="2200" dirty="0">
                <a:latin typeface="Times New Roman" pitchFamily="18" charset="0"/>
                <a:cs typeface="Times New Roman" pitchFamily="18" charset="0"/>
              </a:rPr>
              <a:t>1904 Procaine (</a:t>
            </a:r>
            <a:r>
              <a:rPr lang="en-US" sz="2200" dirty="0" err="1">
                <a:latin typeface="Times New Roman" pitchFamily="18" charset="0"/>
                <a:cs typeface="Times New Roman" pitchFamily="18" charset="0"/>
              </a:rPr>
              <a:t>Novocaine</a:t>
            </a:r>
            <a:r>
              <a:rPr lang="en-US" sz="2200" dirty="0">
                <a:latin typeface="Times New Roman" pitchFamily="18" charset="0"/>
                <a:cs typeface="Times New Roman" pitchFamily="18" charset="0"/>
              </a:rPr>
              <a:t>) was synthesized</a:t>
            </a:r>
          </a:p>
          <a:p>
            <a:r>
              <a:rPr lang="en-US" sz="2200" dirty="0">
                <a:latin typeface="Times New Roman" pitchFamily="18" charset="0"/>
                <a:cs typeface="Times New Roman" pitchFamily="18" charset="0"/>
              </a:rPr>
              <a:t>the most commonly used drugs in dental and medical practice</a:t>
            </a:r>
          </a:p>
          <a:p>
            <a:r>
              <a:rPr lang="en-US" sz="2200" dirty="0">
                <a:latin typeface="Times New Roman" pitchFamily="18" charset="0"/>
                <a:cs typeface="Times New Roman" pitchFamily="18" charset="0"/>
              </a:rPr>
              <a:t>they are also used for cosmetic purposes</a:t>
            </a:r>
          </a:p>
          <a:p>
            <a:r>
              <a:rPr lang="en-US" sz="2200" dirty="0">
                <a:latin typeface="Times New Roman" pitchFamily="18" charset="0"/>
                <a:cs typeface="Times New Roman" pitchFamily="18" charset="0"/>
              </a:rPr>
              <a:t>it is estimated that around six million people receive some kind of anesthetic every day</a:t>
            </a:r>
            <a:endParaRPr lang="sr-Latn-R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endParaRPr lang="en-US" dirty="0" smtClean="0"/>
          </a:p>
          <a:p>
            <a:r>
              <a:rPr lang="en-US" sz="2200" dirty="0">
                <a:latin typeface="Times New Roman" pitchFamily="18" charset="0"/>
                <a:cs typeface="Times New Roman" pitchFamily="18" charset="0"/>
              </a:rPr>
              <a:t>The toxicity of local anesthetics should always take into account the patient's age, health status, and drug metabolites.</a:t>
            </a:r>
          </a:p>
          <a:p>
            <a:r>
              <a:rPr lang="en-US" sz="2200" dirty="0">
                <a:latin typeface="Times New Roman" pitchFamily="18" charset="0"/>
                <a:cs typeface="Times New Roman" pitchFamily="18" charset="0"/>
              </a:rPr>
              <a:t>Local anesthetics are bound to albumin in plasma.</a:t>
            </a:r>
          </a:p>
          <a:p>
            <a:r>
              <a:rPr lang="en-US" sz="2200" dirty="0">
                <a:latin typeface="Times New Roman" pitchFamily="18" charset="0"/>
                <a:cs typeface="Times New Roman" pitchFamily="18" charset="0"/>
              </a:rPr>
              <a:t>In patients with severe kidney damage, there may be an increased risk of toxicity, given that they have reduced clearance, so it is recommended to reduce the standard dose by 10-20%, depending on the severity of renal insufficiency.</a:t>
            </a: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Pregnant women, people older than 65 years, patients with hepatic insufficiency and patients with heart failure are at increased risk of systemic toxicity from local anesthetics.</a:t>
            </a:r>
          </a:p>
          <a:p>
            <a:endParaRPr lang="en-US" sz="2200" dirty="0">
              <a:latin typeface="Times New Roman" pitchFamily="18" charset="0"/>
              <a:cs typeface="Times New Roman" pitchFamily="18" charset="0"/>
            </a:endParaRPr>
          </a:p>
          <a:p>
            <a:r>
              <a:rPr lang="en-US" sz="2200" dirty="0">
                <a:latin typeface="Times New Roman" pitchFamily="18" charset="0"/>
                <a:cs typeface="Times New Roman" pitchFamily="18" charset="0"/>
              </a:rPr>
              <a:t>Apply the minimum effective dose.</a:t>
            </a:r>
          </a:p>
          <a:p>
            <a:endParaRPr lang="en-US" sz="2200" dirty="0">
              <a:latin typeface="Times New Roman" pitchFamily="18" charset="0"/>
              <a:cs typeface="Times New Roman" pitchFamily="18" charset="0"/>
            </a:endParaRPr>
          </a:p>
          <a:p>
            <a:r>
              <a:rPr lang="en-US" sz="2200" dirty="0">
                <a:latin typeface="Times New Roman" pitchFamily="18" charset="0"/>
                <a:cs typeface="Times New Roman" pitchFamily="18" charset="0"/>
              </a:rPr>
              <a:t>Warn patients to immediately report symptoms and signs of systemic toxicity to local anesthetics.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772400" cy="1143000"/>
          </a:xfrm>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a:t>
            </a:r>
            <a:r>
              <a:rPr lang="en-US" sz="2800" b="1" dirty="0" smtClean="0">
                <a:solidFill>
                  <a:schemeClr val="bg1"/>
                </a:solidFill>
                <a:latin typeface="Times New Roman" pitchFamily="18" charset="0"/>
                <a:cs typeface="Times New Roman" pitchFamily="18" charset="0"/>
              </a:rPr>
              <a:t>LOCAL  </a:t>
            </a:r>
            <a:r>
              <a:rPr lang="en-US" sz="2800" b="1" dirty="0" smtClean="0">
                <a:solidFill>
                  <a:schemeClr val="bg1"/>
                </a:solidFill>
                <a:latin typeface="Times New Roman" pitchFamily="18" charset="0"/>
                <a:cs typeface="Times New Roman" pitchFamily="18" charset="0"/>
              </a:rPr>
              <a:t>ANESTHETICS</a:t>
            </a:r>
            <a:endParaRPr lang="en-US" sz="2800" b="1" dirty="0">
              <a:solidFill>
                <a:schemeClr val="bg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1219565762"/>
              </p:ext>
            </p:extLst>
          </p:nvPr>
        </p:nvGraphicFramePr>
        <p:xfrm>
          <a:off x="762000" y="1447800"/>
          <a:ext cx="7772400" cy="421132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xmlns="" val="20000"/>
                    </a:ext>
                  </a:extLst>
                </a:gridCol>
                <a:gridCol w="2590800">
                  <a:extLst>
                    <a:ext uri="{9D8B030D-6E8A-4147-A177-3AD203B41FA5}">
                      <a16:colId xmlns:a16="http://schemas.microsoft.com/office/drawing/2014/main" xmlns="" val="20001"/>
                    </a:ext>
                  </a:extLst>
                </a:gridCol>
                <a:gridCol w="2590800">
                  <a:extLst>
                    <a:ext uri="{9D8B030D-6E8A-4147-A177-3AD203B41FA5}">
                      <a16:colId xmlns:a16="http://schemas.microsoft.com/office/drawing/2014/main" xmlns="" val="20002"/>
                    </a:ext>
                  </a:extLst>
                </a:gridCol>
              </a:tblGrid>
              <a:tr h="370840">
                <a:tc gridSpan="3">
                  <a:txBody>
                    <a:bodyPr/>
                    <a:lstStyle/>
                    <a:p>
                      <a:pPr algn="ctr"/>
                      <a:r>
                        <a:rPr lang="en-US" smtClean="0">
                          <a:latin typeface="Times New Roman" pitchFamily="18" charset="0"/>
                          <a:cs typeface="Times New Roman" pitchFamily="18" charset="0"/>
                        </a:rPr>
                        <a:t>Maximum </a:t>
                      </a:r>
                      <a:r>
                        <a:rPr lang="en-US" smtClean="0">
                          <a:latin typeface="Times New Roman" pitchFamily="18" charset="0"/>
                          <a:cs typeface="Times New Roman" pitchFamily="18" charset="0"/>
                        </a:rPr>
                        <a:t>recommended  </a:t>
                      </a:r>
                      <a:r>
                        <a:rPr lang="en-US" dirty="0" smtClean="0">
                          <a:latin typeface="Times New Roman" pitchFamily="18" charset="0"/>
                          <a:cs typeface="Times New Roman" pitchFamily="18" charset="0"/>
                        </a:rPr>
                        <a:t>doses of local anesthetics</a:t>
                      </a:r>
                      <a:endParaRPr lang="en-US"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370840">
                <a:tc>
                  <a:txBody>
                    <a:bodyPr/>
                    <a:lstStyle/>
                    <a:p>
                      <a:endParaRPr lang="en-US" b="1" dirty="0">
                        <a:solidFill>
                          <a:srgbClr val="0070C0"/>
                        </a:solidFill>
                        <a:latin typeface="Times New Roman" pitchFamily="18" charset="0"/>
                        <a:cs typeface="Times New Roman" pitchFamily="18" charset="0"/>
                      </a:endParaRPr>
                    </a:p>
                  </a:txBody>
                  <a:tcPr/>
                </a:tc>
                <a:tc>
                  <a:txBody>
                    <a:bodyPr/>
                    <a:lstStyle/>
                    <a:p>
                      <a:r>
                        <a:rPr lang="sr-Latn-RS" b="1" dirty="0" smtClean="0">
                          <a:solidFill>
                            <a:srgbClr val="0070C0"/>
                          </a:solidFill>
                          <a:latin typeface="Times New Roman" pitchFamily="18" charset="0"/>
                          <a:cs typeface="Times New Roman" pitchFamily="18" charset="0"/>
                        </a:rPr>
                        <a:t>independent</a:t>
                      </a:r>
                      <a:r>
                        <a:rPr lang="sr-Latn-RS" b="1" baseline="0" dirty="0" smtClean="0">
                          <a:solidFill>
                            <a:srgbClr val="0070C0"/>
                          </a:solidFill>
                          <a:latin typeface="Times New Roman" pitchFamily="18" charset="0"/>
                          <a:cs typeface="Times New Roman" pitchFamily="18" charset="0"/>
                        </a:rPr>
                        <a:t> </a:t>
                      </a:r>
                      <a:r>
                        <a:rPr lang="en-US" b="1" dirty="0" smtClean="0">
                          <a:solidFill>
                            <a:srgbClr val="0070C0"/>
                          </a:solidFill>
                          <a:latin typeface="Times New Roman" pitchFamily="18" charset="0"/>
                          <a:cs typeface="Times New Roman" pitchFamily="18" charset="0"/>
                        </a:rPr>
                        <a:t>administration </a:t>
                      </a:r>
                      <a:endParaRPr lang="en-US" b="1" dirty="0">
                        <a:solidFill>
                          <a:srgbClr val="0070C0"/>
                        </a:solidFill>
                        <a:latin typeface="Times New Roman" pitchFamily="18" charset="0"/>
                        <a:cs typeface="Times New Roman" pitchFamily="18" charset="0"/>
                      </a:endParaRPr>
                    </a:p>
                  </a:txBody>
                  <a:tcPr/>
                </a:tc>
                <a:tc>
                  <a:txBody>
                    <a:bodyPr/>
                    <a:lstStyle/>
                    <a:p>
                      <a:r>
                        <a:rPr lang="en-US" b="1" dirty="0" smtClean="0">
                          <a:solidFill>
                            <a:srgbClr val="0070C0"/>
                          </a:solidFill>
                          <a:latin typeface="Times New Roman" pitchFamily="18" charset="0"/>
                          <a:cs typeface="Times New Roman" pitchFamily="18" charset="0"/>
                        </a:rPr>
                        <a:t>with EPINEPHRINE</a:t>
                      </a:r>
                      <a:endParaRPr lang="en-US" b="1" dirty="0">
                        <a:solidFill>
                          <a:srgbClr val="0070C0"/>
                        </a:solidFill>
                        <a:latin typeface="Times New Roman" pitchFamily="18" charset="0"/>
                        <a:cs typeface="Times New Roman" pitchFamily="18" charset="0"/>
                      </a:endParaRPr>
                    </a:p>
                  </a:txBody>
                  <a:tcPr/>
                </a:tc>
                <a:extLst>
                  <a:ext uri="{0D108BD9-81ED-4DB2-BD59-A6C34878D82A}">
                    <a16:rowId xmlns:a16="http://schemas.microsoft.com/office/drawing/2014/main" xmlns="" val="10001"/>
                  </a:ext>
                </a:extLst>
              </a:tr>
              <a:tr h="370840">
                <a:tc>
                  <a:txBody>
                    <a:bodyPr/>
                    <a:lstStyle/>
                    <a:p>
                      <a:r>
                        <a:rPr lang="sr-Latn-RS" b="1" dirty="0" smtClean="0">
                          <a:solidFill>
                            <a:srgbClr val="0070C0"/>
                          </a:solidFill>
                          <a:latin typeface="Times New Roman" pitchFamily="18" charset="0"/>
                          <a:cs typeface="Times New Roman" pitchFamily="18" charset="0"/>
                        </a:rPr>
                        <a:t>BUPIVACAIN</a:t>
                      </a:r>
                      <a:endParaRPr lang="en-US" b="1" dirty="0">
                        <a:solidFill>
                          <a:srgbClr val="0070C0"/>
                        </a:solidFill>
                        <a:latin typeface="Times New Roman" pitchFamily="18" charset="0"/>
                        <a:cs typeface="Times New Roman" pitchFamily="18" charset="0"/>
                      </a:endParaRPr>
                    </a:p>
                  </a:txBody>
                  <a:tcPr/>
                </a:tc>
                <a:tc>
                  <a:txBody>
                    <a:bodyPr/>
                    <a:lstStyle/>
                    <a:p>
                      <a:r>
                        <a:rPr lang="sr-Latn-RS" b="1" dirty="0" smtClean="0">
                          <a:solidFill>
                            <a:srgbClr val="0070C0"/>
                          </a:solidFill>
                          <a:latin typeface="Times New Roman" pitchFamily="18" charset="0"/>
                          <a:cs typeface="Times New Roman" pitchFamily="18" charset="0"/>
                        </a:rPr>
                        <a:t>2 mg/kg</a:t>
                      </a:r>
                      <a:r>
                        <a:rPr lang="sr-Latn-RS" b="1" baseline="0" dirty="0" smtClean="0">
                          <a:solidFill>
                            <a:srgbClr val="0070C0"/>
                          </a:solidFill>
                          <a:latin typeface="Times New Roman" pitchFamily="18" charset="0"/>
                          <a:cs typeface="Times New Roman" pitchFamily="18" charset="0"/>
                        </a:rPr>
                        <a:t> </a:t>
                      </a:r>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3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extLst>
                  <a:ext uri="{0D108BD9-81ED-4DB2-BD59-A6C34878D82A}">
                    <a16:rowId xmlns:a16="http://schemas.microsoft.com/office/drawing/2014/main" xmlns="" val="10002"/>
                  </a:ext>
                </a:extLst>
              </a:tr>
              <a:tr h="370840">
                <a:tc>
                  <a:txBody>
                    <a:bodyPr/>
                    <a:lstStyle/>
                    <a:p>
                      <a:r>
                        <a:rPr lang="sr-Latn-RS" b="1" dirty="0" smtClean="0">
                          <a:solidFill>
                            <a:srgbClr val="0070C0"/>
                          </a:solidFill>
                          <a:latin typeface="Times New Roman" pitchFamily="18" charset="0"/>
                          <a:cs typeface="Times New Roman" pitchFamily="18" charset="0"/>
                        </a:rPr>
                        <a:t>LIDOCAINE</a:t>
                      </a:r>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5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7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extLst>
                  <a:ext uri="{0D108BD9-81ED-4DB2-BD59-A6C34878D82A}">
                    <a16:rowId xmlns:a16="http://schemas.microsoft.com/office/drawing/2014/main" xmlns="" val="10003"/>
                  </a:ext>
                </a:extLst>
              </a:tr>
              <a:tr h="370840">
                <a:tc>
                  <a:txBody>
                    <a:bodyPr/>
                    <a:lstStyle/>
                    <a:p>
                      <a:r>
                        <a:rPr lang="sr-Latn-RS" b="1" dirty="0" smtClean="0">
                          <a:solidFill>
                            <a:srgbClr val="0070C0"/>
                          </a:solidFill>
                          <a:latin typeface="Times New Roman" pitchFamily="18" charset="0"/>
                          <a:cs typeface="Times New Roman" pitchFamily="18" charset="0"/>
                        </a:rPr>
                        <a:t>ROPIVACAIN</a:t>
                      </a:r>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3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3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extLst>
                  <a:ext uri="{0D108BD9-81ED-4DB2-BD59-A6C34878D82A}">
                    <a16:rowId xmlns:a16="http://schemas.microsoft.com/office/drawing/2014/main" xmlns="" val="10004"/>
                  </a:ext>
                </a:extLst>
              </a:tr>
              <a:tr h="370840">
                <a:tc>
                  <a:txBody>
                    <a:bodyPr/>
                    <a:lstStyle/>
                    <a:p>
                      <a:r>
                        <a:rPr lang="sr-Latn-RS" b="1" dirty="0" smtClean="0">
                          <a:solidFill>
                            <a:srgbClr val="0070C0"/>
                          </a:solidFill>
                          <a:latin typeface="Times New Roman" pitchFamily="18" charset="0"/>
                          <a:cs typeface="Times New Roman" pitchFamily="18" charset="0"/>
                        </a:rPr>
                        <a:t>PRILOCAINE</a:t>
                      </a:r>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6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8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extLst>
                  <a:ext uri="{0D108BD9-81ED-4DB2-BD59-A6C34878D82A}">
                    <a16:rowId xmlns:a16="http://schemas.microsoft.com/office/drawing/2014/main" xmlns="" val="10005"/>
                  </a:ext>
                </a:extLst>
              </a:tr>
              <a:tr h="370840">
                <a:tc>
                  <a:txBody>
                    <a:bodyPr/>
                    <a:lstStyle/>
                    <a:p>
                      <a:r>
                        <a:rPr lang="sr-Latn-RS" b="1" dirty="0" smtClean="0">
                          <a:solidFill>
                            <a:srgbClr val="0070C0"/>
                          </a:solidFill>
                          <a:latin typeface="Times New Roman" pitchFamily="18" charset="0"/>
                          <a:cs typeface="Times New Roman" pitchFamily="18" charset="0"/>
                        </a:rPr>
                        <a:t>MEPIVACAINE</a:t>
                      </a:r>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5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b="1" dirty="0" smtClean="0">
                          <a:solidFill>
                            <a:srgbClr val="0070C0"/>
                          </a:solidFill>
                          <a:latin typeface="Times New Roman" pitchFamily="18" charset="0"/>
                          <a:cs typeface="Times New Roman" pitchFamily="18" charset="0"/>
                        </a:rPr>
                        <a:t>7 mg/kg</a:t>
                      </a:r>
                      <a:r>
                        <a:rPr lang="sr-Latn-RS" b="1" baseline="0" dirty="0" smtClean="0">
                          <a:solidFill>
                            <a:srgbClr val="0070C0"/>
                          </a:solidFill>
                          <a:latin typeface="Times New Roman" pitchFamily="18" charset="0"/>
                          <a:cs typeface="Times New Roman" pitchFamily="18" charset="0"/>
                        </a:rPr>
                        <a:t> </a:t>
                      </a:r>
                      <a:endParaRPr lang="en-US" b="1" dirty="0" smtClean="0">
                        <a:solidFill>
                          <a:srgbClr val="0070C0"/>
                        </a:solidFill>
                        <a:latin typeface="Times New Roman" pitchFamily="18" charset="0"/>
                        <a:cs typeface="Times New Roman" pitchFamily="18" charset="0"/>
                      </a:endParaRPr>
                    </a:p>
                    <a:p>
                      <a:endParaRPr lang="en-US" b="1" dirty="0">
                        <a:solidFill>
                          <a:srgbClr val="0070C0"/>
                        </a:solidFill>
                        <a:latin typeface="Times New Roman" pitchFamily="18" charset="0"/>
                        <a:cs typeface="Times New Roman" pitchFamily="18" charset="0"/>
                      </a:endParaRPr>
                    </a:p>
                  </a:txBody>
                  <a:tcPr/>
                </a:tc>
                <a:extLst>
                  <a:ext uri="{0D108BD9-81ED-4DB2-BD59-A6C34878D82A}">
                    <a16:rowId xmlns:a16="http://schemas.microsoft.com/office/drawing/2014/main" xmlns="" val="10006"/>
                  </a:ext>
                </a:extLst>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a:t>
            </a:r>
            <a:r>
              <a:rPr lang="en-US" sz="2800" b="1" dirty="0" smtClean="0">
                <a:solidFill>
                  <a:schemeClr val="bg1"/>
                </a:solidFill>
                <a:latin typeface="Times New Roman" pitchFamily="18" charset="0"/>
                <a:cs typeface="Times New Roman" pitchFamily="18" charset="0"/>
              </a:rPr>
              <a:t>LOCAL  </a:t>
            </a:r>
            <a:r>
              <a:rPr lang="en-US" sz="2800" b="1" dirty="0" smtClean="0">
                <a:solidFill>
                  <a:schemeClr val="bg1"/>
                </a:solidFill>
                <a:latin typeface="Times New Roman" pitchFamily="18" charset="0"/>
                <a:cs typeface="Times New Roman" pitchFamily="18" charset="0"/>
              </a:rPr>
              <a:t>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Accidental intravascular administration of large doses of local anesthetics is the main trigger of their systemic toxicity.</a:t>
            </a:r>
          </a:p>
          <a:p>
            <a:r>
              <a:rPr lang="en-US" sz="2200" dirty="0">
                <a:latin typeface="Times New Roman" pitchFamily="18" charset="0"/>
                <a:cs typeface="Times New Roman" pitchFamily="18" charset="0"/>
              </a:rPr>
              <a:t>A slow injection technique (&lt;1 ml/s) with frequent aspirations and ultrasound guidance for peripheral nerve block may reduce the likelihood of systemic toxicity from local anesthetics.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endParaRPr lang="sr-Cyrl-RS" dirty="0" smtClean="0"/>
          </a:p>
          <a:p>
            <a:r>
              <a:rPr lang="en-US" sz="2200" dirty="0">
                <a:latin typeface="Times New Roman" pitchFamily="18" charset="0"/>
                <a:cs typeface="Times New Roman" pitchFamily="18" charset="0"/>
              </a:rPr>
              <a:t>The first line of treatment for systemic toxicity of local anesthetics is a lipid emulsion (economical, easy to obtain and widely used).</a:t>
            </a:r>
          </a:p>
          <a:p>
            <a:r>
              <a:rPr lang="en-US" sz="2200" dirty="0">
                <a:latin typeface="Times New Roman" pitchFamily="18" charset="0"/>
                <a:cs typeface="Times New Roman" pitchFamily="18" charset="0"/>
              </a:rPr>
              <a:t>After use, the incidence of intubation is reduced and the treatment time spent in the intensive care unit is shortened.</a:t>
            </a:r>
          </a:p>
          <a:p>
            <a:r>
              <a:rPr lang="en-US" sz="2200" dirty="0">
                <a:latin typeface="Times New Roman" pitchFamily="18" charset="0"/>
                <a:cs typeface="Times New Roman" pitchFamily="18" charset="0"/>
              </a:rPr>
              <a:t>Knowledge of the type and dose of local anesthetic, as well as nerve block techniques, along with physical </a:t>
            </a:r>
            <a:r>
              <a:rPr lang="en-US" sz="2200" dirty="0" smtClean="0">
                <a:latin typeface="Times New Roman" pitchFamily="18" charset="0"/>
                <a:cs typeface="Times New Roman" pitchFamily="18" charset="0"/>
              </a:rPr>
              <a:t>fitness </a:t>
            </a:r>
            <a:r>
              <a:rPr lang="en-US" sz="2200" dirty="0">
                <a:latin typeface="Times New Roman" pitchFamily="18" charset="0"/>
                <a:cs typeface="Times New Roman" pitchFamily="18" charset="0"/>
              </a:rPr>
              <a:t>are associated with the success of local anesthesia.</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If there is a reaction to the local anesthetic, choose an alternative anesthetic during the next application.</a:t>
            </a:r>
            <a:endParaRPr lang="sr-Cyrl-RS" sz="2200" dirty="0" smtClean="0">
              <a:latin typeface="Times New Roman" pitchFamily="18" charset="0"/>
              <a:cs typeface="Times New Roman" pitchFamily="18" charset="0"/>
            </a:endParaRPr>
          </a:p>
          <a:p>
            <a:r>
              <a:rPr lang="en-US" sz="2200" dirty="0">
                <a:latin typeface="Times New Roman" pitchFamily="18" charset="0"/>
                <a:cs typeface="Times New Roman" pitchFamily="18" charset="0"/>
              </a:rPr>
              <a:t>If there is no possibility of applying an alternative local anesthetic, then conduct an in vivo dose provocation test (with preparations that do not contain a vasoconstrictor</a:t>
            </a:r>
            <a:r>
              <a:rPr lang="en-US" sz="2200" dirty="0" smtClean="0">
                <a:latin typeface="Times New Roman" pitchFamily="18" charset="0"/>
                <a:cs typeface="Times New Roman" pitchFamily="18" charset="0"/>
              </a:rPr>
              <a:t>).</a:t>
            </a:r>
            <a:endParaRPr lang="sr-Latn-RS" sz="2200" dirty="0" smtClean="0">
              <a:latin typeface="Times New Roman" pitchFamily="18" charset="0"/>
              <a:cs typeface="Times New Roman" pitchFamily="18" charset="0"/>
            </a:endParaRPr>
          </a:p>
          <a:p>
            <a:r>
              <a:rPr lang="en-US" sz="2200" dirty="0">
                <a:latin typeface="Times New Roman" pitchFamily="18" charset="0"/>
                <a:cs typeface="Times New Roman" pitchFamily="18" charset="0"/>
              </a:rPr>
              <a:t>If no early allergic and other adverse reactions occur during the dose-provocation test, the test is considered negative, and the investigated local anesthetic can be used in the recommended dose according to valid indications.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sr-Latn-ME" dirty="0" smtClean="0">
                <a:solidFill>
                  <a:schemeClr val="bg1"/>
                </a:solidFill>
                <a:latin typeface="Times New Roman" pitchFamily="18" charset="0"/>
                <a:cs typeface="Times New Roman" pitchFamily="18" charset="0"/>
              </a:rPr>
              <a:t>Case report</a:t>
            </a:r>
            <a:endParaRPr lang="en-US"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The patient, N.P., 25 years old, comes for a pre-arranged dental intervention (tooth extraction).</a:t>
            </a:r>
          </a:p>
          <a:p>
            <a:r>
              <a:rPr lang="en-US" sz="2200" dirty="0">
                <a:latin typeface="Times New Roman" pitchFamily="18" charset="0"/>
                <a:cs typeface="Times New Roman" pitchFamily="18" charset="0"/>
              </a:rPr>
              <a:t>The dentist initially applied a local </a:t>
            </a:r>
            <a:r>
              <a:rPr lang="en-US" sz="2200" dirty="0" smtClean="0">
                <a:latin typeface="Times New Roman" pitchFamily="18" charset="0"/>
                <a:cs typeface="Times New Roman" pitchFamily="18" charset="0"/>
              </a:rPr>
              <a:t>anesthetic </a:t>
            </a:r>
            <a:r>
              <a:rPr lang="en-US" sz="2200" dirty="0">
                <a:latin typeface="Times New Roman" pitchFamily="18" charset="0"/>
                <a:cs typeface="Times New Roman" pitchFamily="18" charset="0"/>
              </a:rPr>
              <a:t>(2% Lidocaine).</a:t>
            </a:r>
          </a:p>
          <a:p>
            <a:r>
              <a:rPr lang="en-US" sz="2200" dirty="0">
                <a:latin typeface="Times New Roman" pitchFamily="18" charset="0"/>
                <a:cs typeface="Times New Roman" pitchFamily="18" charset="0"/>
              </a:rPr>
              <a:t>Immediately after the application of the anesthetic, within 2 minutes, the patient complained of a feeling of heat.</a:t>
            </a:r>
          </a:p>
          <a:p>
            <a:r>
              <a:rPr lang="en-US" sz="2200" dirty="0">
                <a:latin typeface="Times New Roman" pitchFamily="18" charset="0"/>
                <a:cs typeface="Times New Roman" pitchFamily="18" charset="0"/>
              </a:rPr>
              <a:t>Shortly after the aforementioned, a generalized </a:t>
            </a:r>
            <a:r>
              <a:rPr lang="en-US" sz="2200" dirty="0" smtClean="0">
                <a:latin typeface="Times New Roman" pitchFamily="18" charset="0"/>
                <a:cs typeface="Times New Roman" pitchFamily="18" charset="0"/>
              </a:rPr>
              <a:t>red</a:t>
            </a:r>
            <a:r>
              <a:rPr lang="sr-Latn-RS" sz="2200" dirty="0" smtClean="0">
                <a:latin typeface="Times New Roman" pitchFamily="18" charset="0"/>
                <a:cs typeface="Times New Roman" pitchFamily="18" charset="0"/>
              </a:rPr>
              <a:t>ness</a:t>
            </a:r>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of the skin appeared, which was accompanied by itching and difficulty breathing.</a:t>
            </a:r>
          </a:p>
          <a:p>
            <a:r>
              <a:rPr lang="en-US" sz="2200" dirty="0">
                <a:latin typeface="Times New Roman" pitchFamily="18" charset="0"/>
                <a:cs typeface="Times New Roman" pitchFamily="18" charset="0"/>
              </a:rPr>
              <a:t>The dental nurse called </a:t>
            </a:r>
            <a:r>
              <a:rPr lang="en-US" sz="2200" dirty="0" smtClean="0">
                <a:latin typeface="Times New Roman" pitchFamily="18" charset="0"/>
                <a:cs typeface="Times New Roman" pitchFamily="18" charset="0"/>
              </a:rPr>
              <a:t>the Institute for Emergency Medical Assistance.</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sr-Latn-ME" dirty="0" smtClean="0">
                <a:solidFill>
                  <a:schemeClr val="bg1"/>
                </a:solidFill>
                <a:latin typeface="Times New Roman" pitchFamily="18" charset="0"/>
                <a:cs typeface="Times New Roman" pitchFamily="18" charset="0"/>
              </a:rPr>
              <a:t>Case report</a:t>
            </a:r>
            <a:endParaRPr lang="en-US"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The patient was transported to the Emergency Center</a:t>
            </a:r>
          </a:p>
          <a:p>
            <a:r>
              <a:rPr lang="en-US" sz="2200" dirty="0">
                <a:latin typeface="Times New Roman" pitchFamily="18" charset="0"/>
                <a:cs typeface="Times New Roman" pitchFamily="18" charset="0"/>
              </a:rPr>
              <a:t>Vital parameters:</a:t>
            </a:r>
          </a:p>
          <a:p>
            <a:r>
              <a:rPr lang="en-US" sz="2200" dirty="0">
                <a:latin typeface="Times New Roman" pitchFamily="18" charset="0"/>
                <a:cs typeface="Times New Roman" pitchFamily="18" charset="0"/>
              </a:rPr>
              <a:t>TA: 100/70 mm Hg</a:t>
            </a:r>
          </a:p>
          <a:p>
            <a:r>
              <a:rPr lang="en-US" sz="2200" dirty="0">
                <a:latin typeface="Times New Roman" pitchFamily="18" charset="0"/>
                <a:cs typeface="Times New Roman" pitchFamily="18" charset="0"/>
              </a:rPr>
              <a:t>heart rate: 80/min</a:t>
            </a:r>
          </a:p>
          <a:p>
            <a:r>
              <a:rPr lang="en-US" sz="2200" dirty="0">
                <a:latin typeface="Times New Roman" pitchFamily="18" charset="0"/>
                <a:cs typeface="Times New Roman" pitchFamily="18" charset="0"/>
              </a:rPr>
              <a:t>SO2 92 % </a:t>
            </a:r>
          </a:p>
          <a:p>
            <a:r>
              <a:rPr lang="en-US" sz="2200" dirty="0">
                <a:latin typeface="Times New Roman" pitchFamily="18" charset="0"/>
                <a:cs typeface="Times New Roman" pitchFamily="18" charset="0"/>
              </a:rPr>
              <a:t>During the examination, the patient is conscious, oriented, afebrile, frightened, </a:t>
            </a:r>
            <a:r>
              <a:rPr lang="en-US" sz="2200" dirty="0" err="1">
                <a:latin typeface="Times New Roman" pitchFamily="18" charset="0"/>
                <a:cs typeface="Times New Roman" pitchFamily="18" charset="0"/>
              </a:rPr>
              <a:t>eupnoic</a:t>
            </a:r>
            <a:endParaRPr lang="en-US" sz="2200" dirty="0">
              <a:latin typeface="Times New Roman" pitchFamily="18" charset="0"/>
              <a:cs typeface="Times New Roman" pitchFamily="18" charset="0"/>
            </a:endParaRPr>
          </a:p>
          <a:p>
            <a:r>
              <a:rPr lang="en-US" sz="2200" dirty="0">
                <a:latin typeface="Times New Roman" pitchFamily="18" charset="0"/>
                <a:cs typeface="Times New Roman" pitchFamily="18" charset="0"/>
              </a:rPr>
              <a:t>Erythema in the face and chest area</a:t>
            </a:r>
          </a:p>
          <a:p>
            <a:r>
              <a:rPr lang="en-US" sz="2200" dirty="0" err="1">
                <a:latin typeface="Times New Roman" pitchFamily="18" charset="0"/>
                <a:cs typeface="Times New Roman" pitchFamily="18" charset="0"/>
              </a:rPr>
              <a:t>Auscultatory</a:t>
            </a:r>
            <a:r>
              <a:rPr lang="en-US" sz="2200" dirty="0">
                <a:latin typeface="Times New Roman" pitchFamily="18" charset="0"/>
                <a:cs typeface="Times New Roman" pitchFamily="18" charset="0"/>
              </a:rPr>
              <a:t> on the heart: rhythmic action, audible tones</a:t>
            </a:r>
          </a:p>
          <a:p>
            <a:r>
              <a:rPr lang="en-US" sz="2200" dirty="0">
                <a:latin typeface="Times New Roman" pitchFamily="18" charset="0"/>
                <a:cs typeface="Times New Roman" pitchFamily="18" charset="0"/>
              </a:rPr>
              <a:t>Lung auscultation: normal breath sounds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sr-Latn-ME" dirty="0" smtClean="0">
                <a:solidFill>
                  <a:schemeClr val="bg1"/>
                </a:solidFill>
                <a:latin typeface="Times New Roman" pitchFamily="18" charset="0"/>
                <a:cs typeface="Times New Roman" pitchFamily="18" charset="0"/>
              </a:rPr>
              <a:t>Case report</a:t>
            </a:r>
            <a:endParaRPr lang="en-US"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b="1" dirty="0">
                <a:solidFill>
                  <a:schemeClr val="accent1">
                    <a:lumMod val="75000"/>
                  </a:schemeClr>
                </a:solidFill>
                <a:latin typeface="Times New Roman" pitchFamily="18" charset="0"/>
                <a:cs typeface="Times New Roman" pitchFamily="18" charset="0"/>
              </a:rPr>
              <a:t>Prescribed therapy</a:t>
            </a:r>
            <a:r>
              <a:rPr lang="en-US" sz="2200" b="1" dirty="0" smtClean="0">
                <a:solidFill>
                  <a:schemeClr val="accent1">
                    <a:lumMod val="75000"/>
                  </a:schemeClr>
                </a:solidFill>
                <a:latin typeface="Times New Roman" pitchFamily="18" charset="0"/>
                <a:cs typeface="Times New Roman" pitchFamily="18" charset="0"/>
              </a:rPr>
              <a:t>:</a:t>
            </a:r>
            <a:endParaRPr lang="sr-Latn-RS" sz="2200" b="1" dirty="0" smtClean="0">
              <a:solidFill>
                <a:schemeClr val="accent1">
                  <a:lumMod val="75000"/>
                </a:schemeClr>
              </a:solidFill>
              <a:latin typeface="Times New Roman" pitchFamily="18" charset="0"/>
              <a:cs typeface="Times New Roman" pitchFamily="18" charset="0"/>
            </a:endParaRPr>
          </a:p>
          <a:p>
            <a:r>
              <a:rPr lang="sr-Latn-ME" sz="2200" dirty="0" smtClean="0">
                <a:latin typeface="Times New Roman" pitchFamily="18" charset="0"/>
                <a:cs typeface="Times New Roman" pitchFamily="18" charset="0"/>
              </a:rPr>
              <a:t>amp. Lemod-solu a 40 mg i.v.</a:t>
            </a:r>
          </a:p>
          <a:p>
            <a:pPr>
              <a:buFont typeface="Arial" pitchFamily="34" charset="0"/>
              <a:buChar char="•"/>
            </a:pPr>
            <a:r>
              <a:rPr lang="sr-Latn-ME" sz="2200" dirty="0" smtClean="0">
                <a:latin typeface="Times New Roman" pitchFamily="18" charset="0"/>
                <a:cs typeface="Times New Roman" pitchFamily="18" charset="0"/>
              </a:rPr>
              <a:t>amp. Controloc N I u 100 ml 0.9 % NaCl i.v.</a:t>
            </a:r>
          </a:p>
          <a:p>
            <a:pPr>
              <a:buFont typeface="Arial" pitchFamily="34" charset="0"/>
              <a:buChar char="•"/>
            </a:pPr>
            <a:r>
              <a:rPr lang="sr-Latn-ME" sz="2200" dirty="0" smtClean="0">
                <a:latin typeface="Times New Roman" pitchFamily="18" charset="0"/>
                <a:cs typeface="Times New Roman" pitchFamily="18" charset="0"/>
              </a:rPr>
              <a:t>amp. Synopen N I i.m.</a:t>
            </a:r>
          </a:p>
          <a:p>
            <a:pPr>
              <a:buFont typeface="Arial" pitchFamily="34" charset="0"/>
              <a:buChar char="•"/>
            </a:pPr>
            <a:r>
              <a:rPr lang="sr-Latn-ME" sz="2200" dirty="0" smtClean="0">
                <a:latin typeface="Times New Roman" pitchFamily="18" charset="0"/>
                <a:cs typeface="Times New Roman" pitchFamily="18" charset="0"/>
              </a:rPr>
              <a:t>amp. Ca-gluconate N I i.v.</a:t>
            </a:r>
          </a:p>
          <a:p>
            <a:pPr>
              <a:buFont typeface="Arial" pitchFamily="34" charset="0"/>
              <a:buChar char="•"/>
            </a:pPr>
            <a:r>
              <a:rPr lang="en-US" sz="2200" dirty="0">
                <a:latin typeface="Times New Roman" pitchFamily="18" charset="0"/>
                <a:cs typeface="Times New Roman" pitchFamily="18" charset="0"/>
              </a:rPr>
              <a:t>After the therapy applied in the Emergency Center, the patient's clinical condition improved.</a:t>
            </a:r>
          </a:p>
          <a:p>
            <a:pPr>
              <a:buFont typeface="Arial" pitchFamily="34" charset="0"/>
              <a:buChar char="•"/>
            </a:pPr>
            <a:r>
              <a:rPr lang="sr-Latn-RS" sz="2200" dirty="0" smtClean="0">
                <a:latin typeface="Times New Roman" pitchFamily="18" charset="0"/>
                <a:cs typeface="Times New Roman" pitchFamily="18" charset="0"/>
              </a:rPr>
              <a:t>Patient</a:t>
            </a:r>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denies chronic diseases</a:t>
            </a:r>
            <a:r>
              <a:rPr lang="en-US" sz="2200" dirty="0" smtClean="0">
                <a:latin typeface="Times New Roman" pitchFamily="18" charset="0"/>
                <a:cs typeface="Times New Roman" pitchFamily="18" charset="0"/>
              </a:rPr>
              <a:t>, allergy </a:t>
            </a:r>
            <a:r>
              <a:rPr lang="en-US" sz="2200" dirty="0">
                <a:latin typeface="Times New Roman" pitchFamily="18" charset="0"/>
                <a:cs typeface="Times New Roman" pitchFamily="18" charset="0"/>
              </a:rPr>
              <a:t>to drugs, food and insect venom.</a:t>
            </a:r>
          </a:p>
          <a:p>
            <a:pPr>
              <a:buFont typeface="Arial" pitchFamily="34" charset="0"/>
              <a:buChar char="•"/>
            </a:pPr>
            <a:r>
              <a:rPr lang="en-US" sz="2200" dirty="0">
                <a:latin typeface="Times New Roman" pitchFamily="18" charset="0"/>
                <a:cs typeface="Times New Roman" pitchFamily="18" charset="0"/>
              </a:rPr>
              <a:t>For further observation, the patient was hospitalized at the Department of </a:t>
            </a:r>
            <a:r>
              <a:rPr lang="en-US" sz="2200" dirty="0" err="1">
                <a:latin typeface="Times New Roman" pitchFamily="18" charset="0"/>
                <a:cs typeface="Times New Roman" pitchFamily="18" charset="0"/>
              </a:rPr>
              <a:t>Allergology</a:t>
            </a:r>
            <a:r>
              <a:rPr lang="en-US" sz="2200" dirty="0">
                <a:latin typeface="Times New Roman" pitchFamily="18" charset="0"/>
                <a:cs typeface="Times New Roman" pitchFamily="18" charset="0"/>
              </a:rPr>
              <a:t>.</a:t>
            </a:r>
            <a:endParaRPr lang="sr-Cyrl-R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sr-Latn-ME" dirty="0" smtClean="0">
                <a:solidFill>
                  <a:schemeClr val="bg1"/>
                </a:solidFill>
                <a:latin typeface="Times New Roman" pitchFamily="18" charset="0"/>
                <a:cs typeface="Times New Roman" pitchFamily="18" charset="0"/>
              </a:rPr>
              <a:t>Case report</a:t>
            </a:r>
            <a:endParaRPr lang="en-US"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200" dirty="0">
                <a:latin typeface="Times New Roman" pitchFamily="18" charset="0"/>
                <a:cs typeface="Times New Roman" pitchFamily="18" charset="0"/>
              </a:rPr>
              <a:t>After two days, she was discharged home without any problems, with the advice to</a:t>
            </a:r>
            <a:r>
              <a:rPr lang="en-US" sz="2200" b="1" dirty="0">
                <a:solidFill>
                  <a:srgbClr val="FF0000"/>
                </a:solidFill>
                <a:latin typeface="Times New Roman" pitchFamily="18" charset="0"/>
                <a:cs typeface="Times New Roman" pitchFamily="18" charset="0"/>
              </a:rPr>
              <a:t> forbid the use of Lidocaine</a:t>
            </a:r>
            <a:r>
              <a:rPr lang="en-US" sz="2200" b="1" dirty="0" smtClean="0">
                <a:solidFill>
                  <a:srgbClr val="FF0000"/>
                </a:solidFill>
                <a:latin typeface="Times New Roman" pitchFamily="18" charset="0"/>
                <a:cs typeface="Times New Roman" pitchFamily="18" charset="0"/>
              </a:rPr>
              <a:t>!</a:t>
            </a:r>
            <a:endParaRPr lang="sr-Latn-RS" sz="2200" b="1" dirty="0" smtClean="0">
              <a:solidFill>
                <a:srgbClr val="FF0000"/>
              </a:solidFill>
              <a:latin typeface="Times New Roman" pitchFamily="18" charset="0"/>
              <a:cs typeface="Times New Roman" pitchFamily="18" charset="0"/>
            </a:endParaRPr>
          </a:p>
          <a:p>
            <a:r>
              <a:rPr lang="en-US" sz="2200" dirty="0">
                <a:latin typeface="Times New Roman" pitchFamily="18" charset="0"/>
                <a:cs typeface="Times New Roman" pitchFamily="18" charset="0"/>
              </a:rPr>
              <a:t>Prescribed antihistamine therapy, five days after </a:t>
            </a:r>
            <a:r>
              <a:rPr lang="en-US" sz="2200" dirty="0" smtClean="0">
                <a:latin typeface="Times New Roman" pitchFamily="18" charset="0"/>
                <a:cs typeface="Times New Roman" pitchFamily="18" charset="0"/>
              </a:rPr>
              <a:t>discharge</a:t>
            </a:r>
            <a:r>
              <a:rPr lang="sr-Latn-R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a:t>
            </a:r>
            <a:r>
              <a:rPr lang="sr-Latn-RS" sz="2200" dirty="0" smtClean="0">
                <a:latin typeface="Times New Roman" pitchFamily="18" charset="0"/>
                <a:cs typeface="Times New Roman" pitchFamily="18" charset="0"/>
              </a:rPr>
              <a:t>tabl. Xyzal a 5 mg 1x1- 2x1)</a:t>
            </a:r>
            <a:endParaRPr lang="sr-Latn-ME" sz="2200" dirty="0" smtClean="0">
              <a:latin typeface="Times New Roman" pitchFamily="18" charset="0"/>
              <a:cs typeface="Times New Roman" pitchFamily="18" charset="0"/>
            </a:endParaRPr>
          </a:p>
          <a:p>
            <a:r>
              <a:rPr lang="en-US" sz="2200" dirty="0">
                <a:latin typeface="Times New Roman" pitchFamily="18" charset="0"/>
                <a:cs typeface="Times New Roman" pitchFamily="18" charset="0"/>
              </a:rPr>
              <a:t>In a month's time, a check-up at the allergy clinic is scheduled, in order to agree on the implementation of a dose-provocation test.</a:t>
            </a:r>
          </a:p>
          <a:p>
            <a:r>
              <a:rPr lang="en-US" sz="2200" dirty="0">
                <a:latin typeface="Times New Roman" pitchFamily="18" charset="0"/>
                <a:cs typeface="Times New Roman" pitchFamily="18" charset="0"/>
              </a:rPr>
              <a:t>After the testing is completed, a control examination by the dentist is planned.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a:solidFill>
                  <a:schemeClr val="bg1"/>
                </a:solidFill>
                <a:latin typeface="Times New Roman" pitchFamily="18" charset="0"/>
                <a:cs typeface="Times New Roman" pitchFamily="18" charset="0"/>
              </a:rPr>
              <a:t> 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914400" y="1447800"/>
            <a:ext cx="7772400" cy="4800600"/>
          </a:xfrm>
        </p:spPr>
        <p:txBody>
          <a:bodyPr>
            <a:normAutofit fontScale="92500"/>
          </a:bodyPr>
          <a:lstStyle/>
          <a:p>
            <a:r>
              <a:rPr lang="en-US" sz="2400" b="1" dirty="0" smtClean="0">
                <a:solidFill>
                  <a:srgbClr val="002060"/>
                </a:solidFill>
                <a:latin typeface="Times New Roman" pitchFamily="18" charset="0"/>
                <a:cs typeface="Times New Roman" pitchFamily="18" charset="0"/>
              </a:rPr>
              <a:t>LOCAL ANESTHETICS</a:t>
            </a:r>
            <a:endParaRPr lang="sr-Cyrl-RS" sz="2400" b="1" dirty="0" smtClean="0">
              <a:solidFill>
                <a:srgbClr val="002060"/>
              </a:solidFill>
              <a:latin typeface="Times New Roman" pitchFamily="18" charset="0"/>
              <a:cs typeface="Times New Roman" pitchFamily="18" charset="0"/>
            </a:endParaRPr>
          </a:p>
          <a:p>
            <a:endParaRPr lang="sr-Cyrl-RS" sz="2400" b="1" dirty="0" smtClean="0">
              <a:solidFill>
                <a:srgbClr val="002060"/>
              </a:solidFill>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r>
              <a:rPr lang="en-US" sz="2400" dirty="0">
                <a:latin typeface="Times New Roman" pitchFamily="18" charset="0"/>
                <a:cs typeface="Times New Roman" pitchFamily="18" charset="0"/>
              </a:rPr>
              <a:t>Ester local anesthetics are metabolized through the blood plasma, using </a:t>
            </a:r>
            <a:r>
              <a:rPr lang="en-US" sz="2400" dirty="0" err="1">
                <a:latin typeface="Times New Roman" pitchFamily="18" charset="0"/>
                <a:cs typeface="Times New Roman" pitchFamily="18" charset="0"/>
              </a:rPr>
              <a:t>pseudocholinesterase</a:t>
            </a:r>
            <a:r>
              <a:rPr lang="en-US" sz="2400" dirty="0">
                <a:latin typeface="Times New Roman" pitchFamily="18" charset="0"/>
                <a:cs typeface="Times New Roman" pitchFamily="18" charset="0"/>
              </a:rPr>
              <a:t>, to </a:t>
            </a:r>
            <a:r>
              <a:rPr lang="en-US" sz="2400" dirty="0" err="1">
                <a:latin typeface="Times New Roman" pitchFamily="18" charset="0"/>
                <a:cs typeface="Times New Roman" pitchFamily="18" charset="0"/>
              </a:rPr>
              <a:t>paraaminobenzoic</a:t>
            </a:r>
            <a:r>
              <a:rPr lang="en-US" sz="2400" dirty="0">
                <a:latin typeface="Times New Roman" pitchFamily="18" charset="0"/>
                <a:cs typeface="Times New Roman" pitchFamily="18" charset="0"/>
              </a:rPr>
              <a:t> acid.</a:t>
            </a:r>
          </a:p>
          <a:p>
            <a:r>
              <a:rPr lang="en-US" sz="2400" dirty="0">
                <a:latin typeface="Times New Roman" pitchFamily="18" charset="0"/>
                <a:cs typeface="Times New Roman" pitchFamily="18" charset="0"/>
              </a:rPr>
              <a:t>  Amide local anesthetics are metabolized in the liver to inactive substances.</a:t>
            </a:r>
            <a:endParaRPr lang="sr-Latn-R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6" name="Rounded Rectangle 5"/>
          <p:cNvSpPr/>
          <p:nvPr/>
        </p:nvSpPr>
        <p:spPr>
          <a:xfrm>
            <a:off x="990600" y="1905000"/>
            <a:ext cx="32004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b="1" dirty="0" smtClean="0">
              <a:solidFill>
                <a:srgbClr val="FFFF00"/>
              </a:solidFill>
            </a:endParaRPr>
          </a:p>
          <a:p>
            <a:pPr algn="ctr"/>
            <a:r>
              <a:rPr lang="en-US" b="1" dirty="0">
                <a:solidFill>
                  <a:srgbClr val="FFFF00"/>
                </a:solidFill>
              </a:rPr>
              <a:t>ESTER LOCAL </a:t>
            </a:r>
            <a:r>
              <a:rPr lang="en-US" b="1" dirty="0" smtClean="0">
                <a:solidFill>
                  <a:srgbClr val="FFFF00"/>
                </a:solidFill>
              </a:rPr>
              <a:t>ANESTHETICS</a:t>
            </a:r>
            <a:endParaRPr lang="en-US" b="1" dirty="0">
              <a:solidFill>
                <a:srgbClr val="FFFF00"/>
              </a:solidFill>
            </a:endParaRPr>
          </a:p>
          <a:p>
            <a:pPr algn="ctr"/>
            <a:r>
              <a:rPr lang="en-US" b="1" dirty="0">
                <a:solidFill>
                  <a:srgbClr val="FFFF00"/>
                </a:solidFill>
              </a:rPr>
              <a:t>COCAINE</a:t>
            </a:r>
          </a:p>
          <a:p>
            <a:pPr algn="ctr"/>
            <a:r>
              <a:rPr lang="en-US" b="1" dirty="0">
                <a:solidFill>
                  <a:srgbClr val="FFFF00"/>
                </a:solidFill>
              </a:rPr>
              <a:t>PROCAINE</a:t>
            </a:r>
          </a:p>
          <a:p>
            <a:pPr algn="ctr"/>
            <a:r>
              <a:rPr lang="en-US" b="1" dirty="0">
                <a:solidFill>
                  <a:srgbClr val="FFFF00"/>
                </a:solidFill>
              </a:rPr>
              <a:t>TETRACAINE</a:t>
            </a:r>
          </a:p>
          <a:p>
            <a:pPr algn="ctr"/>
            <a:r>
              <a:rPr lang="en-US" b="1" dirty="0">
                <a:solidFill>
                  <a:srgbClr val="FFFF00"/>
                </a:solidFill>
              </a:rPr>
              <a:t>BENZOCAIN</a:t>
            </a:r>
          </a:p>
          <a:p>
            <a:pPr algn="ctr"/>
            <a:r>
              <a:rPr lang="en-US" b="1" dirty="0">
                <a:solidFill>
                  <a:srgbClr val="FFFF00"/>
                </a:solidFill>
              </a:rPr>
              <a:t>CHLOROPROCAINE</a:t>
            </a:r>
            <a:endParaRPr lang="sr-Latn-RS" b="1" dirty="0" smtClean="0"/>
          </a:p>
        </p:txBody>
      </p:sp>
      <p:sp>
        <p:nvSpPr>
          <p:cNvPr id="7" name="Rounded Rectangle 6"/>
          <p:cNvSpPr/>
          <p:nvPr/>
        </p:nvSpPr>
        <p:spPr>
          <a:xfrm>
            <a:off x="5181600" y="1905000"/>
            <a:ext cx="31242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FF00"/>
                </a:solidFill>
              </a:rPr>
              <a:t>AMIDE LOCAL ANESTHETICS</a:t>
            </a:r>
          </a:p>
          <a:p>
            <a:pPr algn="ctr"/>
            <a:endParaRPr lang="en-US" b="1" dirty="0">
              <a:solidFill>
                <a:srgbClr val="FFFF00"/>
              </a:solidFill>
            </a:endParaRPr>
          </a:p>
          <a:p>
            <a:pPr algn="ctr"/>
            <a:r>
              <a:rPr lang="en-US" b="1" dirty="0">
                <a:solidFill>
                  <a:srgbClr val="FFFF00"/>
                </a:solidFill>
              </a:rPr>
              <a:t>  </a:t>
            </a:r>
            <a:r>
              <a:rPr lang="en-US" b="1" dirty="0" smtClean="0">
                <a:solidFill>
                  <a:srgbClr val="FFFF00"/>
                </a:solidFill>
              </a:rPr>
              <a:t>LIDOCAINE</a:t>
            </a:r>
          </a:p>
          <a:p>
            <a:pPr algn="ctr"/>
            <a:r>
              <a:rPr lang="en-US" b="1" dirty="0" smtClean="0">
                <a:solidFill>
                  <a:srgbClr val="FFFF00"/>
                </a:solidFill>
              </a:rPr>
              <a:t>MEPIVACAINE</a:t>
            </a:r>
            <a:endParaRPr lang="en-US" b="1" dirty="0">
              <a:solidFill>
                <a:srgbClr val="FFFF00"/>
              </a:solidFill>
            </a:endParaRPr>
          </a:p>
          <a:p>
            <a:pPr algn="ctr"/>
            <a:r>
              <a:rPr lang="en-US" b="1" dirty="0">
                <a:solidFill>
                  <a:srgbClr val="FFFF00"/>
                </a:solidFill>
              </a:rPr>
              <a:t>BUPIVACAIN</a:t>
            </a:r>
          </a:p>
          <a:p>
            <a:pPr algn="ctr"/>
            <a:r>
              <a:rPr lang="en-US" b="1" dirty="0">
                <a:solidFill>
                  <a:srgbClr val="FFFF00"/>
                </a:solidFill>
              </a:rPr>
              <a:t>ETHIDOCAIN</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sus\Desktop\dr Marina\download.jpg"/>
          <p:cNvPicPr>
            <a:picLocks noGrp="1" noChangeAspect="1" noChangeArrowheads="1"/>
          </p:cNvPicPr>
          <p:nvPr>
            <p:ph sz="quarter" idx="1"/>
          </p:nvPr>
        </p:nvPicPr>
        <p:blipFill>
          <a:blip r:embed="rId2"/>
          <a:srcRect/>
          <a:stretch>
            <a:fillRect/>
          </a:stretch>
        </p:blipFill>
        <p:spPr bwMode="auto">
          <a:xfrm>
            <a:off x="1371600" y="762000"/>
            <a:ext cx="5943600" cy="5105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a:solidFill>
                  <a:schemeClr val="bg1"/>
                </a:solidFill>
                <a:latin typeface="Times New Roman" pitchFamily="18" charset="0"/>
                <a:cs typeface="Times New Roman" pitchFamily="18" charset="0"/>
              </a:rPr>
              <a:t> 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r>
              <a:rPr lang="en-US" sz="2400" b="1" dirty="0" smtClean="0">
                <a:solidFill>
                  <a:srgbClr val="002060"/>
                </a:solidFill>
                <a:latin typeface="Times New Roman" pitchFamily="18" charset="0"/>
                <a:cs typeface="Times New Roman" pitchFamily="18" charset="0"/>
              </a:rPr>
              <a:t>LOCAL ANESTHETICS</a:t>
            </a:r>
            <a:endParaRPr lang="sr-Cyrl-RS" sz="2400" b="1" dirty="0" smtClean="0">
              <a:solidFill>
                <a:srgbClr val="002060"/>
              </a:solidFill>
              <a:latin typeface="Times New Roman" pitchFamily="18" charset="0"/>
              <a:cs typeface="Times New Roman" pitchFamily="18" charset="0"/>
            </a:endParaRPr>
          </a:p>
          <a:p>
            <a:r>
              <a:rPr lang="en-US" sz="2200" dirty="0">
                <a:latin typeface="Times New Roman" pitchFamily="18" charset="0"/>
                <a:cs typeface="Times New Roman" pitchFamily="18" charset="0"/>
              </a:rPr>
              <a:t>A molecule consists of three parts:</a:t>
            </a:r>
          </a:p>
          <a:p>
            <a:r>
              <a:rPr lang="en-US" sz="2200" dirty="0">
                <a:latin typeface="Times New Roman" pitchFamily="18" charset="0"/>
                <a:cs typeface="Times New Roman" pitchFamily="18" charset="0"/>
              </a:rPr>
              <a:t>hydrophilic </a:t>
            </a:r>
            <a:r>
              <a:rPr lang="en-US" sz="2200" dirty="0" smtClean="0">
                <a:latin typeface="Times New Roman" pitchFamily="18" charset="0"/>
                <a:cs typeface="Times New Roman" pitchFamily="18" charset="0"/>
              </a:rPr>
              <a:t>group</a:t>
            </a:r>
            <a:endParaRPr lang="en-US" sz="2200" dirty="0">
              <a:latin typeface="Times New Roman" pitchFamily="18" charset="0"/>
              <a:cs typeface="Times New Roman" pitchFamily="18" charset="0"/>
            </a:endParaRPr>
          </a:p>
          <a:p>
            <a:r>
              <a:rPr lang="en-US" sz="2200" dirty="0">
                <a:latin typeface="Times New Roman" pitchFamily="18" charset="0"/>
                <a:cs typeface="Times New Roman" pitchFamily="18" charset="0"/>
              </a:rPr>
              <a:t>intermediate chain (carrier of ester or amide group)</a:t>
            </a:r>
          </a:p>
          <a:p>
            <a:r>
              <a:rPr lang="en-US" sz="2200" dirty="0">
                <a:latin typeface="Times New Roman" pitchFamily="18" charset="0"/>
                <a:cs typeface="Times New Roman" pitchFamily="18" charset="0"/>
              </a:rPr>
              <a:t>lipophilic amino </a:t>
            </a:r>
            <a:r>
              <a:rPr lang="en-US" sz="2200" dirty="0" smtClean="0">
                <a:latin typeface="Times New Roman" pitchFamily="18" charset="0"/>
                <a:cs typeface="Times New Roman" pitchFamily="18" charset="0"/>
              </a:rPr>
              <a:t>group</a:t>
            </a:r>
            <a:endParaRPr lang="sr-Cyrl-RS" dirty="0" smtClean="0"/>
          </a:p>
          <a:p>
            <a:pPr>
              <a:buNone/>
            </a:pPr>
            <a:endParaRPr lang="sr-Cyrl-RS" dirty="0" smtClean="0">
              <a:solidFill>
                <a:srgbClr val="002060"/>
              </a:solidFill>
            </a:endParaRPr>
          </a:p>
          <a:p>
            <a:endParaRPr lang="sr-Latn-R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9" name="Picture 2" descr="C:\Users\Asus\Desktop\dr Marina\download.png"/>
          <p:cNvPicPr>
            <a:picLocks noChangeAspect="1" noChangeArrowheads="1"/>
          </p:cNvPicPr>
          <p:nvPr/>
        </p:nvPicPr>
        <p:blipFill>
          <a:blip r:embed="rId2"/>
          <a:srcRect/>
          <a:stretch>
            <a:fillRect/>
          </a:stretch>
        </p:blipFill>
        <p:spPr bwMode="auto">
          <a:xfrm>
            <a:off x="2209800" y="4495800"/>
            <a:ext cx="5257800" cy="2057400"/>
          </a:xfrm>
          <a:prstGeom prst="rect">
            <a:avLst/>
          </a:prstGeom>
          <a:noFill/>
        </p:spPr>
      </p:pic>
      <p:sp>
        <p:nvSpPr>
          <p:cNvPr id="10" name="Rectangle 9"/>
          <p:cNvSpPr/>
          <p:nvPr/>
        </p:nvSpPr>
        <p:spPr>
          <a:xfrm>
            <a:off x="6400800" y="6248400"/>
            <a:ext cx="1564980" cy="276999"/>
          </a:xfrm>
          <a:prstGeom prst="rect">
            <a:avLst/>
          </a:prstGeom>
        </p:spPr>
        <p:txBody>
          <a:bodyPr wrap="none">
            <a:spAutoFit/>
          </a:bodyPr>
          <a:lstStyle/>
          <a:p>
            <a:r>
              <a:rPr lang="sr-Latn-RS" sz="1200" i="1" dirty="0" smtClean="0"/>
              <a:t>GPAT 2014. Study material</a:t>
            </a:r>
            <a:endParaRPr lang="en-US" sz="1200"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a:solidFill>
                  <a:schemeClr val="bg1"/>
                </a:solidFill>
                <a:latin typeface="Times New Roman" pitchFamily="18" charset="0"/>
                <a:cs typeface="Times New Roman" pitchFamily="18" charset="0"/>
              </a:rPr>
              <a:t> SYSTEMIC ADVERSE REACTIONS TO </a:t>
            </a:r>
            <a:r>
              <a:rPr lang="en-US" sz="2800" b="1" dirty="0" smtClean="0">
                <a:solidFill>
                  <a:schemeClr val="bg1"/>
                </a:solidFill>
                <a:latin typeface="Times New Roman" pitchFamily="18" charset="0"/>
                <a:cs typeface="Times New Roman" pitchFamily="18" charset="0"/>
              </a:rPr>
              <a:t>LOCAL  </a:t>
            </a:r>
            <a:r>
              <a:rPr lang="en-US" sz="2800" b="1" dirty="0">
                <a:solidFill>
                  <a:schemeClr val="bg1"/>
                </a:solidFill>
                <a:latin typeface="Times New Roman" pitchFamily="18" charset="0"/>
                <a:cs typeface="Times New Roman" pitchFamily="18" charset="0"/>
              </a:rPr>
              <a:t>ANESTHETICS</a:t>
            </a:r>
          </a:p>
        </p:txBody>
      </p:sp>
      <p:sp>
        <p:nvSpPr>
          <p:cNvPr id="3" name="Content Placeholder 2"/>
          <p:cNvSpPr>
            <a:spLocks noGrp="1"/>
          </p:cNvSpPr>
          <p:nvPr>
            <p:ph sz="quarter" idx="1"/>
          </p:nvPr>
        </p:nvSpPr>
        <p:spPr/>
        <p:txBody>
          <a:bodyPr/>
          <a:lstStyle/>
          <a:p>
            <a:r>
              <a:rPr lang="en-US" sz="2400" b="1" dirty="0" smtClean="0">
                <a:solidFill>
                  <a:srgbClr val="002060"/>
                </a:solidFill>
                <a:latin typeface="Times New Roman" pitchFamily="18" charset="0"/>
                <a:cs typeface="Times New Roman" pitchFamily="18" charset="0"/>
              </a:rPr>
              <a:t>LOCAL ANESTHETICS</a:t>
            </a:r>
            <a:endParaRPr lang="sr-Cyrl-RS" sz="2400" b="1" dirty="0" smtClean="0">
              <a:solidFill>
                <a:srgbClr val="002060"/>
              </a:solidFill>
              <a:latin typeface="Times New Roman" pitchFamily="18" charset="0"/>
              <a:cs typeface="Times New Roman" pitchFamily="18" charset="0"/>
            </a:endParaRPr>
          </a:p>
          <a:p>
            <a:r>
              <a:rPr lang="en-US" sz="2200" dirty="0">
                <a:latin typeface="Times New Roman" pitchFamily="18" charset="0"/>
                <a:cs typeface="Times New Roman" pitchFamily="18" charset="0"/>
              </a:rPr>
              <a:t>they cause insensitivity to pain (analgesia) of the desired part of the body by interrupting the conduction of impulses through the desired nerves, while consciousness and control of vital functions are preserved</a:t>
            </a:r>
          </a:p>
          <a:p>
            <a:r>
              <a:rPr lang="en-US" sz="2200" dirty="0">
                <a:latin typeface="Times New Roman" pitchFamily="18" charset="0"/>
                <a:cs typeface="Times New Roman" pitchFamily="18" charset="0"/>
              </a:rPr>
              <a:t>fast onset of action</a:t>
            </a:r>
          </a:p>
          <a:p>
            <a:r>
              <a:rPr lang="en-US" sz="2200" dirty="0">
                <a:latin typeface="Times New Roman" pitchFamily="18" charset="0"/>
                <a:cs typeface="Times New Roman" pitchFamily="18" charset="0"/>
              </a:rPr>
              <a:t>low toxicity</a:t>
            </a:r>
          </a:p>
          <a:p>
            <a:r>
              <a:rPr lang="en-US" sz="2200" dirty="0">
                <a:latin typeface="Times New Roman" pitchFamily="18" charset="0"/>
                <a:cs typeface="Times New Roman" pitchFamily="18" charset="0"/>
              </a:rPr>
              <a:t>complete reversibility</a:t>
            </a:r>
            <a:endParaRPr lang="sr-Cyrl-R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362200" y="228600"/>
            <a:ext cx="4419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LOCAL ANESTHESIA</a:t>
            </a:r>
          </a:p>
        </p:txBody>
      </p:sp>
      <p:sp>
        <p:nvSpPr>
          <p:cNvPr id="7" name="Rounded Rectangle 6"/>
          <p:cNvSpPr/>
          <p:nvPr/>
        </p:nvSpPr>
        <p:spPr>
          <a:xfrm>
            <a:off x="6248400" y="15240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INFILTRATI</a:t>
            </a:r>
            <a:r>
              <a:rPr lang="sr-Latn-RS" sz="1600" b="1" dirty="0" smtClean="0">
                <a:latin typeface="Times New Roman" pitchFamily="18" charset="0"/>
                <a:cs typeface="Times New Roman" pitchFamily="18" charset="0"/>
              </a:rPr>
              <a:t>TIVE</a:t>
            </a:r>
            <a:endParaRPr lang="en-US" sz="1600" b="1" dirty="0">
              <a:latin typeface="Times New Roman" pitchFamily="18" charset="0"/>
              <a:cs typeface="Times New Roman" pitchFamily="18" charset="0"/>
            </a:endParaRPr>
          </a:p>
        </p:txBody>
      </p:sp>
      <p:sp>
        <p:nvSpPr>
          <p:cNvPr id="23" name="Down Arrow 22"/>
          <p:cNvSpPr/>
          <p:nvPr/>
        </p:nvSpPr>
        <p:spPr>
          <a:xfrm>
            <a:off x="6553200" y="1219200"/>
            <a:ext cx="381000" cy="304800"/>
          </a:xfrm>
          <a:prstGeom prst="down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a:off x="4495800" y="1219200"/>
            <a:ext cx="381000" cy="304800"/>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p:cNvSpPr/>
          <p:nvPr/>
        </p:nvSpPr>
        <p:spPr>
          <a:xfrm>
            <a:off x="2362200" y="1219200"/>
            <a:ext cx="381000" cy="304800"/>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6248400" y="30480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Times New Roman" pitchFamily="18" charset="0"/>
                <a:cs typeface="Times New Roman" pitchFamily="18" charset="0"/>
              </a:rPr>
              <a:t>INTRAVENOUS</a:t>
            </a:r>
          </a:p>
          <a:p>
            <a:pPr algn="ctr"/>
            <a:r>
              <a:rPr lang="en-US" sz="1600" b="1" dirty="0">
                <a:latin typeface="Times New Roman" pitchFamily="18" charset="0"/>
                <a:cs typeface="Times New Roman" pitchFamily="18" charset="0"/>
              </a:rPr>
              <a:t>REGIONAL</a:t>
            </a:r>
          </a:p>
        </p:txBody>
      </p:sp>
      <p:sp>
        <p:nvSpPr>
          <p:cNvPr id="27" name="Rounded Rectangle 26"/>
          <p:cNvSpPr/>
          <p:nvPr/>
        </p:nvSpPr>
        <p:spPr>
          <a:xfrm>
            <a:off x="6248400" y="43434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Times New Roman" pitchFamily="18" charset="0"/>
                <a:cs typeface="Times New Roman" pitchFamily="18" charset="0"/>
              </a:rPr>
              <a:t>PERI-EPIDURAL</a:t>
            </a:r>
          </a:p>
        </p:txBody>
      </p:sp>
      <p:sp>
        <p:nvSpPr>
          <p:cNvPr id="28" name="Rounded Rectangle 27"/>
          <p:cNvSpPr/>
          <p:nvPr/>
        </p:nvSpPr>
        <p:spPr>
          <a:xfrm>
            <a:off x="3810000" y="15240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Times New Roman" pitchFamily="18" charset="0"/>
                <a:cs typeface="Times New Roman" pitchFamily="18" charset="0"/>
              </a:rPr>
              <a:t>REGIONAL</a:t>
            </a:r>
          </a:p>
        </p:txBody>
      </p:sp>
      <p:sp>
        <p:nvSpPr>
          <p:cNvPr id="29" name="Rounded Rectangle 28"/>
          <p:cNvSpPr/>
          <p:nvPr/>
        </p:nvSpPr>
        <p:spPr>
          <a:xfrm>
            <a:off x="1295400" y="15240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Times New Roman" pitchFamily="18" charset="0"/>
                <a:cs typeface="Times New Roman" pitchFamily="18" charset="0"/>
              </a:rPr>
              <a:t>SUPERFICIAL</a:t>
            </a:r>
          </a:p>
        </p:txBody>
      </p:sp>
      <p:sp>
        <p:nvSpPr>
          <p:cNvPr id="30" name="Rounded Rectangle 29"/>
          <p:cNvSpPr/>
          <p:nvPr/>
        </p:nvSpPr>
        <p:spPr>
          <a:xfrm>
            <a:off x="3733800" y="55626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1600" b="1" dirty="0" smtClean="0">
                <a:latin typeface="Times New Roman" pitchFamily="18" charset="0"/>
                <a:cs typeface="Times New Roman" pitchFamily="18" charset="0"/>
              </a:rPr>
              <a:t>COMBINED</a:t>
            </a:r>
            <a:endParaRPr lang="sr-Cyrl-RS" sz="1600" b="1" dirty="0" smtClean="0">
              <a:latin typeface="Times New Roman" pitchFamily="18" charset="0"/>
              <a:cs typeface="Times New Roman" pitchFamily="18" charset="0"/>
            </a:endParaRPr>
          </a:p>
          <a:p>
            <a:pPr algn="ctr"/>
            <a:r>
              <a:rPr lang="en-US" sz="1600" b="1" dirty="0">
                <a:latin typeface="Times New Roman" pitchFamily="18" charset="0"/>
                <a:cs typeface="Times New Roman" pitchFamily="18" charset="0"/>
              </a:rPr>
              <a:t>SPINAL-EPIDURAL</a:t>
            </a:r>
          </a:p>
        </p:txBody>
      </p:sp>
      <p:sp>
        <p:nvSpPr>
          <p:cNvPr id="31" name="Rounded Rectangle 30"/>
          <p:cNvSpPr/>
          <p:nvPr/>
        </p:nvSpPr>
        <p:spPr>
          <a:xfrm>
            <a:off x="1371600" y="43434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Times New Roman" pitchFamily="18" charset="0"/>
                <a:cs typeface="Times New Roman" pitchFamily="18" charset="0"/>
              </a:rPr>
              <a:t>SPINAL</a:t>
            </a:r>
          </a:p>
        </p:txBody>
      </p:sp>
      <p:sp>
        <p:nvSpPr>
          <p:cNvPr id="32" name="Rounded Rectangle 31"/>
          <p:cNvSpPr/>
          <p:nvPr/>
        </p:nvSpPr>
        <p:spPr>
          <a:xfrm>
            <a:off x="1295400" y="30480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Times New Roman" pitchFamily="18" charset="0"/>
                <a:cs typeface="Times New Roman" pitchFamily="18" charset="0"/>
              </a:rPr>
              <a:t>PERIPHERAL</a:t>
            </a:r>
          </a:p>
          <a:p>
            <a:pPr algn="ctr"/>
            <a:r>
              <a:rPr lang="en-US" sz="1600" b="1" dirty="0">
                <a:latin typeface="Times New Roman" pitchFamily="18" charset="0"/>
                <a:cs typeface="Times New Roman" pitchFamily="18" charset="0"/>
              </a:rPr>
              <a:t>BLOCK</a:t>
            </a:r>
          </a:p>
        </p:txBody>
      </p:sp>
      <p:sp>
        <p:nvSpPr>
          <p:cNvPr id="33" name="Rounded Rectangle 32"/>
          <p:cNvSpPr/>
          <p:nvPr/>
        </p:nvSpPr>
        <p:spPr>
          <a:xfrm>
            <a:off x="3810000" y="3048000"/>
            <a:ext cx="2286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1600" b="1" dirty="0" smtClean="0">
                <a:latin typeface="Times New Roman" pitchFamily="18" charset="0"/>
                <a:cs typeface="Times New Roman" pitchFamily="18" charset="0"/>
              </a:rPr>
              <a:t>CENTR</a:t>
            </a:r>
            <a:r>
              <a:rPr lang="en-US" sz="1600" b="1" dirty="0" smtClean="0">
                <a:latin typeface="Times New Roman" pitchFamily="18" charset="0"/>
                <a:cs typeface="Times New Roman" pitchFamily="18" charset="0"/>
              </a:rPr>
              <a:t>AL</a:t>
            </a:r>
            <a:endParaRPr lang="en-US" sz="1600" b="1" dirty="0">
              <a:latin typeface="Times New Roman" pitchFamily="18" charset="0"/>
              <a:cs typeface="Times New Roman" pitchFamily="18" charset="0"/>
            </a:endParaRPr>
          </a:p>
          <a:p>
            <a:pPr algn="ctr"/>
            <a:r>
              <a:rPr lang="en-US" sz="1600" b="1" dirty="0">
                <a:latin typeface="Times New Roman" pitchFamily="18" charset="0"/>
                <a:cs typeface="Times New Roman" pitchFamily="18" charset="0"/>
              </a:rPr>
              <a:t>BLOCK</a:t>
            </a:r>
          </a:p>
        </p:txBody>
      </p:sp>
      <p:sp>
        <p:nvSpPr>
          <p:cNvPr id="35" name="Down Arrow 34"/>
          <p:cNvSpPr/>
          <p:nvPr/>
        </p:nvSpPr>
        <p:spPr>
          <a:xfrm>
            <a:off x="4572000" y="2590800"/>
            <a:ext cx="381000" cy="457200"/>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p:txBody>
      </p:sp>
      <p:sp>
        <p:nvSpPr>
          <p:cNvPr id="43" name="Down Arrow 42"/>
          <p:cNvSpPr/>
          <p:nvPr/>
        </p:nvSpPr>
        <p:spPr>
          <a:xfrm rot="2340000">
            <a:off x="3529556" y="2499494"/>
            <a:ext cx="273063" cy="606348"/>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Down Arrow 43"/>
          <p:cNvSpPr/>
          <p:nvPr/>
        </p:nvSpPr>
        <p:spPr>
          <a:xfrm rot="2640000">
            <a:off x="3582733" y="4056712"/>
            <a:ext cx="328471" cy="378054"/>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Down Arrow 46"/>
          <p:cNvSpPr/>
          <p:nvPr/>
        </p:nvSpPr>
        <p:spPr>
          <a:xfrm rot="-1980000">
            <a:off x="6033975" y="2545668"/>
            <a:ext cx="274320" cy="552550"/>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Down Arrow 47"/>
          <p:cNvSpPr/>
          <p:nvPr/>
        </p:nvSpPr>
        <p:spPr>
          <a:xfrm rot="-2460000">
            <a:off x="5983683" y="4062557"/>
            <a:ext cx="329184" cy="365760"/>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p:cNvCxnSpPr>
            <a:stCxn id="31" idx="3"/>
          </p:cNvCxnSpPr>
          <p:nvPr/>
        </p:nvCxnSpPr>
        <p:spPr>
          <a:xfrm flipV="1">
            <a:off x="3657600" y="4846320"/>
            <a:ext cx="2560320" cy="30480"/>
          </a:xfrm>
          <a:prstGeom prst="line">
            <a:avLst/>
          </a:prstGeom>
          <a:solidFill>
            <a:schemeClr val="accent3">
              <a:lumMod val="60000"/>
              <a:lumOff val="40000"/>
            </a:schemeClr>
          </a:solidFill>
          <a:ln w="1270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53" name="Down Arrow 52"/>
          <p:cNvSpPr/>
          <p:nvPr/>
        </p:nvSpPr>
        <p:spPr>
          <a:xfrm>
            <a:off x="4663440" y="4953000"/>
            <a:ext cx="365760" cy="606552"/>
          </a:xfrm>
          <a:prstGeom prst="downArrow">
            <a:avLst/>
          </a:prstGeom>
          <a:solidFill>
            <a:schemeClr val="accent3">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a:solidFill>
                  <a:schemeClr val="bg1"/>
                </a:solidFill>
                <a:latin typeface="Times New Roman" pitchFamily="18" charset="0"/>
                <a:cs typeface="Times New Roman" pitchFamily="18" charset="0"/>
              </a:rPr>
              <a:t> 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5" name="Content Placeholder 4"/>
          <p:cNvSpPr>
            <a:spLocks noGrp="1"/>
          </p:cNvSpPr>
          <p:nvPr>
            <p:ph sz="quarter" idx="1"/>
          </p:nvPr>
        </p:nvSpPr>
        <p:spPr/>
        <p:txBody>
          <a:bodyPr>
            <a:normAutofit/>
          </a:bodyPr>
          <a:lstStyle/>
          <a:p>
            <a:r>
              <a:rPr lang="en-US" b="1" dirty="0" smtClean="0">
                <a:solidFill>
                  <a:srgbClr val="002060"/>
                </a:solidFill>
                <a:latin typeface="Times New Roman" pitchFamily="18" charset="0"/>
                <a:cs typeface="Times New Roman" pitchFamily="18" charset="0"/>
              </a:rPr>
              <a:t>LOCAL ANESTHETICS</a:t>
            </a:r>
            <a:endParaRPr lang="sr-Cyrl-RS" b="1" dirty="0" smtClean="0">
              <a:solidFill>
                <a:srgbClr val="002060"/>
              </a:solidFill>
              <a:latin typeface="Times New Roman" pitchFamily="18" charset="0"/>
              <a:cs typeface="Times New Roman" pitchFamily="18" charset="0"/>
            </a:endParaRPr>
          </a:p>
          <a:p>
            <a:r>
              <a:rPr lang="en-US" sz="2400" b="1" dirty="0">
                <a:solidFill>
                  <a:srgbClr val="002060"/>
                </a:solidFill>
                <a:latin typeface="Times New Roman" pitchFamily="18" charset="0"/>
                <a:cs typeface="Times New Roman" pitchFamily="18" charset="0"/>
              </a:rPr>
              <a:t>Mechanism of action:</a:t>
            </a:r>
          </a:p>
          <a:p>
            <a:r>
              <a:rPr lang="en-US" sz="2400" dirty="0">
                <a:latin typeface="Times New Roman" pitchFamily="18" charset="0"/>
                <a:cs typeface="Times New Roman" pitchFamily="18" charset="0"/>
              </a:rPr>
              <a:t>  They lead to a reversible blockade in the conduction of nerve impulses, by preventing Na ions from penetrating through the </a:t>
            </a:r>
            <a:r>
              <a:rPr lang="en-US" sz="2400" dirty="0" err="1">
                <a:latin typeface="Times New Roman" pitchFamily="18" charset="0"/>
                <a:cs typeface="Times New Roman" pitchFamily="18" charset="0"/>
              </a:rPr>
              <a:t>axolemma</a:t>
            </a:r>
            <a:r>
              <a:rPr lang="en-US" sz="2400" dirty="0">
                <a:latin typeface="Times New Roman" pitchFamily="18" charset="0"/>
                <a:cs typeface="Times New Roman" pitchFamily="18" charset="0"/>
              </a:rPr>
              <a:t> and causing depolarization of the nerve fiber.</a:t>
            </a:r>
          </a:p>
          <a:p>
            <a:r>
              <a:rPr lang="en-US" sz="2400" dirty="0">
                <a:latin typeface="Times New Roman" pitchFamily="18" charset="0"/>
                <a:cs typeface="Times New Roman" pitchFamily="18" charset="0"/>
              </a:rPr>
              <a:t>They inhibit the penetration of Na ions through sodium channels, therefore there is no sudden penetration of a sufficient amount of Na ions to generate an action potential.</a:t>
            </a:r>
            <a:endParaRPr lang="en-US" sz="22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400" b="1" dirty="0" smtClean="0">
                <a:solidFill>
                  <a:srgbClr val="002060"/>
                </a:solidFill>
                <a:latin typeface="Times New Roman" pitchFamily="18" charset="0"/>
                <a:cs typeface="Times New Roman" pitchFamily="18" charset="0"/>
              </a:rPr>
              <a:t>LOCAL ANESTHETICS</a:t>
            </a:r>
            <a:endParaRPr lang="sr-Cyrl-RS" sz="2400" b="1" dirty="0" smtClean="0">
              <a:solidFill>
                <a:srgbClr val="002060"/>
              </a:solidFill>
              <a:latin typeface="Times New Roman" pitchFamily="18" charset="0"/>
              <a:cs typeface="Times New Roman" pitchFamily="18" charset="0"/>
            </a:endParaRPr>
          </a:p>
          <a:p>
            <a:r>
              <a:rPr lang="en-US" sz="2200" b="1" dirty="0">
                <a:solidFill>
                  <a:srgbClr val="002060"/>
                </a:solidFill>
                <a:latin typeface="Times New Roman" pitchFamily="18" charset="0"/>
                <a:cs typeface="Times New Roman" pitchFamily="18" charset="0"/>
              </a:rPr>
              <a:t>Speed of </a:t>
            </a:r>
            <a:r>
              <a:rPr lang="sr-Latn-RS" sz="2200" b="1" dirty="0" smtClean="0">
                <a:solidFill>
                  <a:srgbClr val="002060"/>
                </a:solidFill>
                <a:latin typeface="Times New Roman" pitchFamily="18" charset="0"/>
                <a:cs typeface="Times New Roman" pitchFamily="18" charset="0"/>
              </a:rPr>
              <a:t>anesthesia </a:t>
            </a:r>
            <a:r>
              <a:rPr lang="en-US" sz="2200" b="1" dirty="0" smtClean="0">
                <a:solidFill>
                  <a:srgbClr val="002060"/>
                </a:solidFill>
                <a:latin typeface="Times New Roman" pitchFamily="18" charset="0"/>
                <a:cs typeface="Times New Roman" pitchFamily="18" charset="0"/>
              </a:rPr>
              <a:t>onset</a:t>
            </a:r>
            <a:endParaRPr lang="sr-Latn-RS" sz="2200" b="1" dirty="0" smtClean="0">
              <a:solidFill>
                <a:srgbClr val="002060"/>
              </a:solidFill>
              <a:latin typeface="Times New Roman" pitchFamily="18" charset="0"/>
              <a:cs typeface="Times New Roman" pitchFamily="18" charset="0"/>
            </a:endParaRPr>
          </a:p>
          <a:p>
            <a:r>
              <a:rPr lang="en-US" sz="2200" dirty="0">
                <a:latin typeface="Times New Roman" pitchFamily="18" charset="0"/>
                <a:cs typeface="Times New Roman" pitchFamily="18" charset="0"/>
              </a:rPr>
              <a:t>The range from the time of local anesthetic injection to the appearance of the first symptoms of tissue anesthesia.</a:t>
            </a:r>
          </a:p>
          <a:p>
            <a:r>
              <a:rPr lang="en-US" sz="2200" dirty="0">
                <a:latin typeface="Times New Roman" pitchFamily="18" charset="0"/>
                <a:cs typeface="Times New Roman" pitchFamily="18" charset="0"/>
              </a:rPr>
              <a:t>The induction period is the time that elapses from the injection of the local anesthetic into the tissue until the complete blockade of the conduction of painful impulses.</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a:bodyPr>
          <a:lstStyle/>
          <a:p>
            <a:pPr algn="ctr"/>
            <a:r>
              <a:rPr lang="sr-Cyrl-RS" sz="2800" b="1" dirty="0" smtClean="0">
                <a:solidFill>
                  <a:schemeClr val="bg1"/>
                </a:solidFill>
                <a:latin typeface="Times New Roman" pitchFamily="18" charset="0"/>
                <a:cs typeface="Times New Roman" pitchFamily="18" charset="0"/>
              </a:rPr>
              <a:t> </a:t>
            </a:r>
            <a:r>
              <a:rPr lang="en-US" sz="2800" b="1" dirty="0" smtClean="0">
                <a:solidFill>
                  <a:schemeClr val="bg1"/>
                </a:solidFill>
                <a:latin typeface="Times New Roman" pitchFamily="18" charset="0"/>
                <a:cs typeface="Times New Roman" pitchFamily="18" charset="0"/>
              </a:rPr>
              <a:t>SYSTEMIC ADVERSE REACTIONS TO LOCAL </a:t>
            </a:r>
            <a:r>
              <a:rPr lang="en-US" sz="2800" b="1" dirty="0" smtClean="0">
                <a:solidFill>
                  <a:schemeClr val="bg1"/>
                </a:solidFill>
                <a:latin typeface="Times New Roman" pitchFamily="18" charset="0"/>
                <a:cs typeface="Times New Roman" pitchFamily="18" charset="0"/>
              </a:rPr>
              <a:t> ANESTHETICS</a:t>
            </a:r>
            <a:endParaRPr lang="en-US" sz="2800" b="1" dirty="0">
              <a:solidFill>
                <a:schemeClr val="bg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r>
              <a:rPr lang="en-US" b="1" dirty="0" smtClean="0">
                <a:solidFill>
                  <a:srgbClr val="002060"/>
                </a:solidFill>
                <a:latin typeface="Times New Roman" pitchFamily="18" charset="0"/>
                <a:cs typeface="Times New Roman" pitchFamily="18" charset="0"/>
              </a:rPr>
              <a:t>LOCAL ANESTHETICS</a:t>
            </a:r>
            <a:endParaRPr lang="sr-Cyrl-RS" b="1" dirty="0" smtClean="0">
              <a:solidFill>
                <a:srgbClr val="002060"/>
              </a:solidFill>
              <a:latin typeface="Times New Roman" pitchFamily="18" charset="0"/>
              <a:cs typeface="Times New Roman" pitchFamily="18" charset="0"/>
            </a:endParaRPr>
          </a:p>
          <a:p>
            <a:r>
              <a:rPr lang="en-US" sz="2200" dirty="0">
                <a:latin typeface="Times New Roman" pitchFamily="18" charset="0"/>
                <a:cs typeface="Times New Roman" pitchFamily="18" charset="0"/>
              </a:rPr>
              <a:t>The time of onset of action of local anesthetics is influenced by:</a:t>
            </a:r>
          </a:p>
          <a:p>
            <a:r>
              <a:rPr lang="en-US" sz="2200" dirty="0">
                <a:latin typeface="Times New Roman" pitchFamily="18" charset="0"/>
                <a:cs typeface="Times New Roman" pitchFamily="18" charset="0"/>
              </a:rPr>
              <a:t>amount and concentration of local anesthetic</a:t>
            </a:r>
          </a:p>
          <a:p>
            <a:r>
              <a:rPr lang="en-US" sz="2200" dirty="0">
                <a:latin typeface="Times New Roman" pitchFamily="18" charset="0"/>
                <a:cs typeface="Times New Roman" pitchFamily="18" charset="0"/>
              </a:rPr>
              <a:t>  pH of the local anesthetic</a:t>
            </a:r>
          </a:p>
          <a:p>
            <a:r>
              <a:rPr lang="en-US" sz="2200" dirty="0">
                <a:latin typeface="Times New Roman" pitchFamily="18" charset="0"/>
                <a:cs typeface="Times New Roman" pitchFamily="18" charset="0"/>
              </a:rPr>
              <a:t>local anesthetic diffusion constant</a:t>
            </a:r>
          </a:p>
          <a:p>
            <a:r>
              <a:rPr lang="en-US" sz="2200" dirty="0">
                <a:latin typeface="Times New Roman" pitchFamily="18" charset="0"/>
                <a:cs typeface="Times New Roman" pitchFamily="18" charset="0"/>
              </a:rPr>
              <a:t>anatomical barriers in the nerve fiber that affect diffusion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992</TotalTime>
  <Words>1696</Words>
  <Application>Microsoft Office PowerPoint</Application>
  <PresentationFormat>On-screen Show (4:3)</PresentationFormat>
  <Paragraphs>217</Paragraphs>
  <Slides>30</Slides>
  <Notes>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Equity</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Slide 6</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 SYSTEMIC ADVERSE REACTIONS TO LOCAL  ANESTHETICS</vt:lpstr>
      <vt:lpstr>Case report</vt:lpstr>
      <vt:lpstr>Case report</vt:lpstr>
      <vt:lpstr>Case report</vt:lpstr>
      <vt:lpstr>Case report</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АЛЕРГИЈА НА ЛОКАЛНЕ АНЕСТЕТИКЕ</dc:title>
  <dc:creator>Asus</dc:creator>
  <cp:lastModifiedBy>Asus</cp:lastModifiedBy>
  <cp:revision>56</cp:revision>
  <dcterms:created xsi:type="dcterms:W3CDTF">2024-01-27T12:23:06Z</dcterms:created>
  <dcterms:modified xsi:type="dcterms:W3CDTF">2024-02-11T20:15:17Z</dcterms:modified>
</cp:coreProperties>
</file>